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04_0.xml" ContentType="application/vnd.ms-powerpoint.comments+xml"/>
  <Override PartName="/ppt/comments/modernComment_10D_0.xml" ContentType="application/vnd.ms-powerpoint.comments+xml"/>
  <Override PartName="/ppt/comments/modernComment_115_E1B9289B.xml" ContentType="application/vnd.ms-powerpoint.comments+xml"/>
  <Override PartName="/ppt/comments/modernComment_114_E2E9C532.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2" r:id="rId1"/>
  </p:sldMasterIdLst>
  <p:notesMasterIdLst>
    <p:notesMasterId r:id="rId24"/>
  </p:notesMasterIdLst>
  <p:sldIdLst>
    <p:sldId id="256" r:id="rId2"/>
    <p:sldId id="260" r:id="rId3"/>
    <p:sldId id="269" r:id="rId4"/>
    <p:sldId id="277" r:id="rId5"/>
    <p:sldId id="278" r:id="rId6"/>
    <p:sldId id="276" r:id="rId7"/>
    <p:sldId id="267" r:id="rId8"/>
    <p:sldId id="272" r:id="rId9"/>
    <p:sldId id="271" r:id="rId10"/>
    <p:sldId id="261" r:id="rId11"/>
    <p:sldId id="262" r:id="rId12"/>
    <p:sldId id="263" r:id="rId13"/>
    <p:sldId id="258" r:id="rId14"/>
    <p:sldId id="273" r:id="rId15"/>
    <p:sldId id="274" r:id="rId16"/>
    <p:sldId id="266" r:id="rId17"/>
    <p:sldId id="259" r:id="rId18"/>
    <p:sldId id="279" r:id="rId19"/>
    <p:sldId id="280" r:id="rId20"/>
    <p:sldId id="270" r:id="rId21"/>
    <p:sldId id="268" r:id="rId22"/>
    <p:sldId id="275" r:id="rId23"/>
  </p:sldIdLst>
  <p:sldSz cx="9144000" cy="6858000" type="screen4x3"/>
  <p:notesSz cx="6797675" cy="9928225"/>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32DDB2-A004-28D1-7045-DB563307ED03}" name="Nikolaos Chrys. Vardalachos" initials="NCV" userId="eb33b3f0c22e024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717" autoAdjust="0"/>
    <p:restoredTop sz="86667" autoAdjust="0"/>
  </p:normalViewPr>
  <p:slideViewPr>
    <p:cSldViewPr>
      <p:cViewPr varScale="1">
        <p:scale>
          <a:sx n="82" d="100"/>
          <a:sy n="82" d="100"/>
        </p:scale>
        <p:origin x="1939" y="72"/>
      </p:cViewPr>
      <p:guideLst>
        <p:guide orient="horz" pos="2160"/>
        <p:guide pos="2880"/>
      </p:guideLst>
    </p:cSldViewPr>
  </p:slideViewPr>
  <p:notesTextViewPr>
    <p:cViewPr>
      <p:scale>
        <a:sx n="100" d="100"/>
        <a:sy n="100" d="100"/>
      </p:scale>
      <p:origin x="0" y="0"/>
    </p:cViewPr>
  </p:notesTextViewPr>
  <p:notesViewPr>
    <p:cSldViewPr>
      <p:cViewPr varScale="1">
        <p:scale>
          <a:sx n="58" d="100"/>
          <a:sy n="58" d="100"/>
        </p:scale>
        <p:origin x="3326"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omments/modernComment_104_0.xml><?xml version="1.0" encoding="utf-8"?>
<p188:cmLst xmlns:a="http://schemas.openxmlformats.org/drawingml/2006/main" xmlns:r="http://schemas.openxmlformats.org/officeDocument/2006/relationships" xmlns:p188="http://schemas.microsoft.com/office/powerpoint/2018/8/main">
  <p188:cm id="{CA59530B-578D-4E61-BD47-051DFC485C1D}" authorId="{0432DDB2-A004-28D1-7045-DB563307ED03}" created="2023-10-09T13:16:50.095">
    <pc:sldMkLst xmlns:pc="http://schemas.microsoft.com/office/powerpoint/2013/main/command">
      <pc:docMk/>
      <pc:sldMk cId="0" sldId="260"/>
    </pc:sldMkLst>
    <p188:txBody>
      <a:bodyPr/>
      <a:lstStyle/>
      <a:p>
        <a:r>
          <a:rPr lang="en-US"/>
          <a:t>1. 17/10/2019 Email Froso Menikioti &lt;fromenikioti@cpa.gov.cy
2. 11/06/2020 Αίτηση πέρασε στη 2η Φάση Αξιολόγησης
3. 15/12/2020 η Αίτηση πέρασε στη 3η Φάση Αξιολόγησης 
4. 19/4/2021 Εγκρίθηκε η Χρηματοδότηση 
4. 10/05/2021 Υπεγράφη Συμφωνία Εταιρικής Σχέσης</a:t>
        </a:r>
      </a:p>
    </p188:txBody>
  </p188:cm>
</p188:cmLst>
</file>

<file path=ppt/comments/modernComment_10D_0.xml><?xml version="1.0" encoding="utf-8"?>
<p188:cmLst xmlns:a="http://schemas.openxmlformats.org/drawingml/2006/main" xmlns:r="http://schemas.openxmlformats.org/officeDocument/2006/relationships" xmlns:p188="http://schemas.microsoft.com/office/powerpoint/2018/8/main">
  <p188:cm id="{C36DE67F-9021-4150-B65C-54BDB28E9DF4}" authorId="{0432DDB2-A004-28D1-7045-DB563307ED03}" created="2023-10-09T15:03:00.268">
    <pc:sldMkLst xmlns:pc="http://schemas.microsoft.com/office/powerpoint/2013/main/command">
      <pc:docMk/>
      <pc:sldMk cId="0" sldId="269"/>
    </pc:sldMkLst>
    <p188:txBody>
      <a:bodyPr/>
      <a:lstStyle/>
      <a:p>
        <a:r>
          <a:rPr lang="en-US"/>
          <a:t>3. προσφέροντας παράλληλα υπηρεσίες προστιθέμενης αξίας στους χρήστες των λιμένων. Η οδηγία της ΕΕ 65/2010 / ΕΚ θεωρεί τη χρήση της ηλεκτρονικής διαβίβασης πληροφοριών για τη διευκόλυνση των θαλάσσιων μεταφορών, απαραίτητη για τη διασύνδεση των εθνικών συστημάτων. Το έργο αυτό αξιοποιεί τα αποτελέσματα προηγούμενων συγχρηματοδοτούμενων από την ΕΕ , όπου ο κύριος δικαιούχος έχει αποκτήσει πολύτιμη εμπειρία, η οποία πρόκειται να διανεμηθεί στους άλλους εταίρους.</a:t>
        </a:r>
      </a:p>
    </p188:txBody>
  </p188:cm>
</p188:cmLst>
</file>

<file path=ppt/comments/modernComment_114_E2E9C532.xml><?xml version="1.0" encoding="utf-8"?>
<p188:cmLst xmlns:a="http://schemas.openxmlformats.org/drawingml/2006/main" xmlns:r="http://schemas.openxmlformats.org/officeDocument/2006/relationships" xmlns:p188="http://schemas.microsoft.com/office/powerpoint/2018/8/main">
  <p188:cm id="{154954E6-46EE-46C0-8B39-7B9F9981248A}" authorId="{0432DDB2-A004-28D1-7045-DB563307ED03}" created="2023-10-09T15:19:11.011">
    <pc:sldMkLst xmlns:pc="http://schemas.microsoft.com/office/powerpoint/2013/main/command">
      <pc:docMk/>
      <pc:sldMk cId="3806971186" sldId="276"/>
    </pc:sldMkLst>
    <p188:txBody>
      <a:bodyPr/>
      <a:lstStyle/>
      <a:p>
        <a:r>
          <a:rPr lang="en-US"/>
          <a:t>Οι στόχοι του έργου είναι ευεργετικές για τους τελικούς χρήστες (εταιρείες μεταφορών, ναυτιλιακές εταιρείες, ναυτιλιακούς πράκτορες, επιβάτες) των λιμενικών υπηρεσιών στην ευρύτερη περιοχή των παράκτιων περιοχών. Οι αρμόδιες αρχές (τελωνεία, ακτοφυλακή κ.λπ.) επωφελούνται επίσης από το γεγονός ότι μπορούν να παρακολουθούν τις επιχειρήσεις σε πραγματικό χρόνο.</a:t>
        </a:r>
      </a:p>
    </p188:txBody>
  </p188:cm>
</p188:cmLst>
</file>

<file path=ppt/comments/modernComment_115_E1B9289B.xml><?xml version="1.0" encoding="utf-8"?>
<p188:cmLst xmlns:a="http://schemas.openxmlformats.org/drawingml/2006/main" xmlns:r="http://schemas.openxmlformats.org/officeDocument/2006/relationships" xmlns:p188="http://schemas.microsoft.com/office/powerpoint/2018/8/main">
  <p188:cm id="{91848775-7F10-4712-AF4A-4EE1D559F69E}" authorId="{0432DDB2-A004-28D1-7045-DB563307ED03}" created="2023-10-09T15:11:15.674">
    <pc:sldMkLst xmlns:pc="http://schemas.microsoft.com/office/powerpoint/2013/main/command">
      <pc:docMk/>
      <pc:sldMk cId="3787008155" sldId="277"/>
    </pc:sldMkLst>
    <p188:txBody>
      <a:bodyPr/>
      <a:lstStyle/>
      <a:p>
        <a:r>
          <a:rPr lang="en-US"/>
          <a:t>Επομένως, οι ολοκληρωμένες ρυθμίσεις πρόσβασης και οι κοινές διαδικασίες είναι απαραίτητες για την ενίσχυση της διασυνοριακής συνεργασίας για τη διευκόλυνση των μεταφορών επιβατών και εμπορευμάτων.Οι φορείς θα αναπτύξουν ρεαλιστικά και ολοκληρωμένα σχέδια έκτακτης ανάγκης και ασφάλειας, καθώς και διαδικασίες για την αντιμετώπιση των διαταραχών για την εξασφάλιση της συνέχειας των επιχειρήσεων και της ασφάλειας και της ασφάλειας των επιβατών, συμπεριλαμβανομένων των επιβατών με κινητικά προβλήματα και αναπηρίες.</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35FEC1E4-15CB-25CA-6F98-2D801A460A6C}"/>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82947" name="Rectangle 3">
            <a:extLst>
              <a:ext uri="{FF2B5EF4-FFF2-40B4-BE49-F238E27FC236}">
                <a16:creationId xmlns:a16="http://schemas.microsoft.com/office/drawing/2014/main" id="{B9F744CA-BCDB-47DC-E220-0CF54243F687}"/>
              </a:ext>
            </a:extLst>
          </p:cNvPr>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2A1F9121-D374-7623-9244-D76B1AB151A2}"/>
              </a:ext>
            </a:extLst>
          </p:cNvPr>
          <p:cNvSpPr>
            <a:spLocks noRo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9" name="Rectangle 5">
            <a:extLst>
              <a:ext uri="{FF2B5EF4-FFF2-40B4-BE49-F238E27FC236}">
                <a16:creationId xmlns:a16="http://schemas.microsoft.com/office/drawing/2014/main" id="{FB2D4E0C-0B59-E58C-B288-3FCC493F666F}"/>
              </a:ext>
            </a:extLst>
          </p:cNvPr>
          <p:cNvSpPr>
            <a:spLocks noGrp="1" noChangeArrowheads="1"/>
          </p:cNvSpPr>
          <p:nvPr>
            <p:ph type="body" sz="quarter" idx="3"/>
          </p:nvPr>
        </p:nvSpPr>
        <p:spPr bwMode="auto">
          <a:xfrm>
            <a:off x="679450" y="4716463"/>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err="1"/>
              <a:t>Κάντε</a:t>
            </a:r>
            <a:r>
              <a:rPr lang="en-US" noProof="0" dirty="0"/>
              <a:t> </a:t>
            </a:r>
            <a:r>
              <a:rPr lang="en-US" noProof="0" dirty="0" err="1"/>
              <a:t>κλικ</a:t>
            </a:r>
            <a:r>
              <a:rPr lang="en-US" noProof="0" dirty="0"/>
              <a:t> </a:t>
            </a:r>
            <a:r>
              <a:rPr lang="en-US" noProof="0" dirty="0" err="1"/>
              <a:t>γι</a:t>
            </a:r>
            <a:r>
              <a:rPr lang="en-US" noProof="0" dirty="0"/>
              <a:t>α να επεξεργαστείτε τα στυλ κειμένου του υποδείγματος</a:t>
            </a:r>
          </a:p>
          <a:p>
            <a:pPr lvl="1"/>
            <a:r>
              <a:rPr lang="en-US" noProof="0" dirty="0" err="1"/>
              <a:t>Δεύτερου</a:t>
            </a:r>
            <a:r>
              <a:rPr lang="en-US" noProof="0" dirty="0"/>
              <a:t> επιπ</a:t>
            </a:r>
            <a:r>
              <a:rPr lang="en-US" noProof="0" dirty="0" err="1"/>
              <a:t>έδου</a:t>
            </a:r>
            <a:endParaRPr lang="en-US" noProof="0" dirty="0"/>
          </a:p>
          <a:p>
            <a:pPr lvl="2"/>
            <a:r>
              <a:rPr lang="en-US" noProof="0" dirty="0" err="1"/>
              <a:t>Τρίτου</a:t>
            </a:r>
            <a:r>
              <a:rPr lang="en-US" noProof="0" dirty="0"/>
              <a:t> επιπ</a:t>
            </a:r>
            <a:r>
              <a:rPr lang="en-US" noProof="0" dirty="0" err="1"/>
              <a:t>έδου</a:t>
            </a:r>
            <a:endParaRPr lang="en-US" noProof="0" dirty="0"/>
          </a:p>
          <a:p>
            <a:pPr lvl="3"/>
            <a:r>
              <a:rPr lang="en-US" noProof="0" dirty="0" err="1"/>
              <a:t>Τέτ</a:t>
            </a:r>
            <a:r>
              <a:rPr lang="en-US" noProof="0" dirty="0"/>
              <a:t>αρτου επιπέδου</a:t>
            </a:r>
          </a:p>
          <a:p>
            <a:pPr lvl="4"/>
            <a:r>
              <a:rPr lang="en-US" noProof="0" dirty="0" err="1"/>
              <a:t>Πέμ</a:t>
            </a:r>
            <a:r>
              <a:rPr lang="en-US" noProof="0" dirty="0"/>
              <a:t>πτου επιπέδου</a:t>
            </a:r>
          </a:p>
        </p:txBody>
      </p:sp>
      <p:sp>
        <p:nvSpPr>
          <p:cNvPr id="82950" name="Rectangle 6">
            <a:extLst>
              <a:ext uri="{FF2B5EF4-FFF2-40B4-BE49-F238E27FC236}">
                <a16:creationId xmlns:a16="http://schemas.microsoft.com/office/drawing/2014/main" id="{8A4FF3D5-3DE0-97E9-FFAF-180110DC48B0}"/>
              </a:ext>
            </a:extLst>
          </p:cNvPr>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82951" name="Rectangle 7">
            <a:extLst>
              <a:ext uri="{FF2B5EF4-FFF2-40B4-BE49-F238E27FC236}">
                <a16:creationId xmlns:a16="http://schemas.microsoft.com/office/drawing/2014/main" id="{7A03BA85-388C-CD22-B24D-D161885A8AD4}"/>
              </a:ext>
            </a:extLst>
          </p:cNvPr>
          <p:cNvSpPr>
            <a:spLocks noGrp="1" noChangeArrowheads="1"/>
          </p:cNvSpPr>
          <p:nvPr>
            <p:ph type="sldNum" sz="quarter" idx="5"/>
          </p:nvPr>
        </p:nvSpPr>
        <p:spPr bwMode="auto">
          <a:xfrm>
            <a:off x="3849688"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6ACD43F9-C922-4054-B79C-BF1A7CA97480}" type="slidenum">
              <a:rPr lang="en-US" altLang="en-CY"/>
              <a:pPr>
                <a:defRPr/>
              </a:pPr>
              <a:t>‹#›</a:t>
            </a:fld>
            <a:endParaRPr lang="en-US" altLang="en-CY"/>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a:t>Στυλ κύριου τίτλου</a:t>
            </a: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p>
        </p:txBody>
      </p:sp>
      <p:sp>
        <p:nvSpPr>
          <p:cNvPr id="4" name="Θέση ημερομηνίας 3">
            <a:extLst>
              <a:ext uri="{FF2B5EF4-FFF2-40B4-BE49-F238E27FC236}">
                <a16:creationId xmlns:a16="http://schemas.microsoft.com/office/drawing/2014/main" id="{49D8780B-325A-CD86-A75A-AF76E18DCC32}"/>
              </a:ext>
            </a:extLst>
          </p:cNvPr>
          <p:cNvSpPr>
            <a:spLocks noGrp="1"/>
          </p:cNvSpPr>
          <p:nvPr>
            <p:ph type="dt" sz="half" idx="10"/>
          </p:nvPr>
        </p:nvSpPr>
        <p:spPr/>
        <p:txBody>
          <a:bodyPr/>
          <a:lstStyle>
            <a:lvl1pPr>
              <a:defRPr/>
            </a:lvl1pPr>
          </a:lstStyle>
          <a:p>
            <a:pPr>
              <a:defRPr/>
            </a:pPr>
            <a:endParaRPr lang="en-US"/>
          </a:p>
        </p:txBody>
      </p:sp>
      <p:sp>
        <p:nvSpPr>
          <p:cNvPr id="5" name="Θέση υποσέλιδου 4">
            <a:extLst>
              <a:ext uri="{FF2B5EF4-FFF2-40B4-BE49-F238E27FC236}">
                <a16:creationId xmlns:a16="http://schemas.microsoft.com/office/drawing/2014/main" id="{DD69C913-D455-4D47-48D6-BAF1E4762B4E}"/>
              </a:ext>
            </a:extLst>
          </p:cNvPr>
          <p:cNvSpPr>
            <a:spLocks noGrp="1"/>
          </p:cNvSpPr>
          <p:nvPr>
            <p:ph type="ftr" sz="quarter" idx="11"/>
          </p:nvPr>
        </p:nvSpPr>
        <p:spPr/>
        <p:txBody>
          <a:bodyPr/>
          <a:lstStyle>
            <a:lvl1pPr>
              <a:defRPr/>
            </a:lvl1pPr>
          </a:lstStyle>
          <a:p>
            <a:pPr>
              <a:defRPr/>
            </a:pPr>
            <a:endParaRPr lang="en-US"/>
          </a:p>
        </p:txBody>
      </p:sp>
      <p:sp>
        <p:nvSpPr>
          <p:cNvPr id="6" name="Θέση αριθμού διαφάνειας 5">
            <a:extLst>
              <a:ext uri="{FF2B5EF4-FFF2-40B4-BE49-F238E27FC236}">
                <a16:creationId xmlns:a16="http://schemas.microsoft.com/office/drawing/2014/main" id="{4EB4C488-36AC-2F80-6805-5640A1996551}"/>
              </a:ext>
            </a:extLst>
          </p:cNvPr>
          <p:cNvSpPr>
            <a:spLocks noGrp="1"/>
          </p:cNvSpPr>
          <p:nvPr>
            <p:ph type="sldNum" sz="quarter" idx="12"/>
          </p:nvPr>
        </p:nvSpPr>
        <p:spPr/>
        <p:txBody>
          <a:bodyPr/>
          <a:lstStyle>
            <a:lvl1pPr>
              <a:defRPr/>
            </a:lvl1pPr>
          </a:lstStyle>
          <a:p>
            <a:pPr>
              <a:defRPr/>
            </a:pPr>
            <a:fld id="{B7CCDDA2-E389-44B5-A5E6-C8A3A6F8542A}" type="slidenum">
              <a:rPr lang="en-US" altLang="en-CY"/>
              <a:pPr>
                <a:defRPr/>
              </a:pPr>
              <a:t>‹#›</a:t>
            </a:fld>
            <a:endParaRPr lang="en-US" altLang="en-CY"/>
          </a:p>
        </p:txBody>
      </p:sp>
    </p:spTree>
    <p:extLst>
      <p:ext uri="{BB962C8B-B14F-4D97-AF65-F5344CB8AC3E}">
        <p14:creationId xmlns:p14="http://schemas.microsoft.com/office/powerpoint/2010/main" val="3214901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200CBB6A-655C-AE66-0BDB-81CE0759656D}"/>
              </a:ext>
            </a:extLst>
          </p:cNvPr>
          <p:cNvSpPr>
            <a:spLocks noGrp="1"/>
          </p:cNvSpPr>
          <p:nvPr>
            <p:ph type="dt" sz="half" idx="10"/>
          </p:nvPr>
        </p:nvSpPr>
        <p:spPr/>
        <p:txBody>
          <a:bodyPr/>
          <a:lstStyle>
            <a:lvl1pPr>
              <a:defRPr/>
            </a:lvl1pPr>
          </a:lstStyle>
          <a:p>
            <a:pPr>
              <a:defRPr/>
            </a:pPr>
            <a:endParaRPr lang="en-US"/>
          </a:p>
        </p:txBody>
      </p:sp>
      <p:sp>
        <p:nvSpPr>
          <p:cNvPr id="5" name="Θέση υποσέλιδου 4">
            <a:extLst>
              <a:ext uri="{FF2B5EF4-FFF2-40B4-BE49-F238E27FC236}">
                <a16:creationId xmlns:a16="http://schemas.microsoft.com/office/drawing/2014/main" id="{A60060EE-F017-7D89-B509-88875DFE4069}"/>
              </a:ext>
            </a:extLst>
          </p:cNvPr>
          <p:cNvSpPr>
            <a:spLocks noGrp="1"/>
          </p:cNvSpPr>
          <p:nvPr>
            <p:ph type="ftr" sz="quarter" idx="11"/>
          </p:nvPr>
        </p:nvSpPr>
        <p:spPr/>
        <p:txBody>
          <a:bodyPr/>
          <a:lstStyle>
            <a:lvl1pPr>
              <a:defRPr/>
            </a:lvl1pPr>
          </a:lstStyle>
          <a:p>
            <a:pPr>
              <a:defRPr/>
            </a:pPr>
            <a:endParaRPr lang="en-US"/>
          </a:p>
        </p:txBody>
      </p:sp>
      <p:sp>
        <p:nvSpPr>
          <p:cNvPr id="6" name="Θέση αριθμού διαφάνειας 5">
            <a:extLst>
              <a:ext uri="{FF2B5EF4-FFF2-40B4-BE49-F238E27FC236}">
                <a16:creationId xmlns:a16="http://schemas.microsoft.com/office/drawing/2014/main" id="{E1DAD1A4-5FD8-7F85-CFEC-4FA36A8D3672}"/>
              </a:ext>
            </a:extLst>
          </p:cNvPr>
          <p:cNvSpPr>
            <a:spLocks noGrp="1"/>
          </p:cNvSpPr>
          <p:nvPr>
            <p:ph type="sldNum" sz="quarter" idx="12"/>
          </p:nvPr>
        </p:nvSpPr>
        <p:spPr/>
        <p:txBody>
          <a:bodyPr/>
          <a:lstStyle>
            <a:lvl1pPr>
              <a:defRPr/>
            </a:lvl1pPr>
          </a:lstStyle>
          <a:p>
            <a:pPr>
              <a:defRPr/>
            </a:pPr>
            <a:fld id="{1DA9C5B9-AC84-4991-B337-DC64E548E9B0}" type="slidenum">
              <a:rPr lang="en-US" altLang="en-CY"/>
              <a:pPr>
                <a:defRPr/>
              </a:pPr>
              <a:t>‹#›</a:t>
            </a:fld>
            <a:endParaRPr lang="en-US" altLang="en-CY"/>
          </a:p>
        </p:txBody>
      </p:sp>
    </p:spTree>
    <p:extLst>
      <p:ext uri="{BB962C8B-B14F-4D97-AF65-F5344CB8AC3E}">
        <p14:creationId xmlns:p14="http://schemas.microsoft.com/office/powerpoint/2010/main" val="4278751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BBC9FF12-B4EE-36DF-68E7-D8824681E578}"/>
              </a:ext>
            </a:extLst>
          </p:cNvPr>
          <p:cNvSpPr>
            <a:spLocks noGrp="1"/>
          </p:cNvSpPr>
          <p:nvPr>
            <p:ph type="dt" sz="half" idx="10"/>
          </p:nvPr>
        </p:nvSpPr>
        <p:spPr/>
        <p:txBody>
          <a:bodyPr/>
          <a:lstStyle>
            <a:lvl1pPr>
              <a:defRPr/>
            </a:lvl1pPr>
          </a:lstStyle>
          <a:p>
            <a:pPr>
              <a:defRPr/>
            </a:pPr>
            <a:endParaRPr lang="en-US"/>
          </a:p>
        </p:txBody>
      </p:sp>
      <p:sp>
        <p:nvSpPr>
          <p:cNvPr id="5" name="Θέση υποσέλιδου 4">
            <a:extLst>
              <a:ext uri="{FF2B5EF4-FFF2-40B4-BE49-F238E27FC236}">
                <a16:creationId xmlns:a16="http://schemas.microsoft.com/office/drawing/2014/main" id="{257AA57E-65B3-281F-ACE7-D0D2EA9FC1E7}"/>
              </a:ext>
            </a:extLst>
          </p:cNvPr>
          <p:cNvSpPr>
            <a:spLocks noGrp="1"/>
          </p:cNvSpPr>
          <p:nvPr>
            <p:ph type="ftr" sz="quarter" idx="11"/>
          </p:nvPr>
        </p:nvSpPr>
        <p:spPr/>
        <p:txBody>
          <a:bodyPr/>
          <a:lstStyle>
            <a:lvl1pPr>
              <a:defRPr/>
            </a:lvl1pPr>
          </a:lstStyle>
          <a:p>
            <a:pPr>
              <a:defRPr/>
            </a:pPr>
            <a:endParaRPr lang="en-US"/>
          </a:p>
        </p:txBody>
      </p:sp>
      <p:sp>
        <p:nvSpPr>
          <p:cNvPr id="6" name="Θέση αριθμού διαφάνειας 5">
            <a:extLst>
              <a:ext uri="{FF2B5EF4-FFF2-40B4-BE49-F238E27FC236}">
                <a16:creationId xmlns:a16="http://schemas.microsoft.com/office/drawing/2014/main" id="{C6372586-7ABD-E08E-ED9F-9B13C9D62E47}"/>
              </a:ext>
            </a:extLst>
          </p:cNvPr>
          <p:cNvSpPr>
            <a:spLocks noGrp="1"/>
          </p:cNvSpPr>
          <p:nvPr>
            <p:ph type="sldNum" sz="quarter" idx="12"/>
          </p:nvPr>
        </p:nvSpPr>
        <p:spPr/>
        <p:txBody>
          <a:bodyPr/>
          <a:lstStyle>
            <a:lvl1pPr>
              <a:defRPr/>
            </a:lvl1pPr>
          </a:lstStyle>
          <a:p>
            <a:pPr>
              <a:defRPr/>
            </a:pPr>
            <a:fld id="{D404464F-12FD-4C26-A3DF-CFA57E79D9D4}" type="slidenum">
              <a:rPr lang="en-US" altLang="en-CY"/>
              <a:pPr>
                <a:defRPr/>
              </a:pPr>
              <a:t>‹#›</a:t>
            </a:fld>
            <a:endParaRPr lang="en-US" altLang="en-CY"/>
          </a:p>
        </p:txBody>
      </p:sp>
    </p:spTree>
    <p:extLst>
      <p:ext uri="{BB962C8B-B14F-4D97-AF65-F5344CB8AC3E}">
        <p14:creationId xmlns:p14="http://schemas.microsoft.com/office/powerpoint/2010/main" val="600309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BADD5403-B813-6B1E-5E46-F5AE2D22A338}"/>
              </a:ext>
            </a:extLst>
          </p:cNvPr>
          <p:cNvSpPr>
            <a:spLocks noGrp="1"/>
          </p:cNvSpPr>
          <p:nvPr>
            <p:ph type="dt" sz="half" idx="10"/>
          </p:nvPr>
        </p:nvSpPr>
        <p:spPr/>
        <p:txBody>
          <a:bodyPr/>
          <a:lstStyle>
            <a:lvl1pPr>
              <a:defRPr/>
            </a:lvl1pPr>
          </a:lstStyle>
          <a:p>
            <a:pPr>
              <a:defRPr/>
            </a:pPr>
            <a:endParaRPr lang="en-US"/>
          </a:p>
        </p:txBody>
      </p:sp>
      <p:sp>
        <p:nvSpPr>
          <p:cNvPr id="5" name="Θέση υποσέλιδου 4">
            <a:extLst>
              <a:ext uri="{FF2B5EF4-FFF2-40B4-BE49-F238E27FC236}">
                <a16:creationId xmlns:a16="http://schemas.microsoft.com/office/drawing/2014/main" id="{2C2AB4FD-30D6-6AFB-DD68-5030552E4A71}"/>
              </a:ext>
            </a:extLst>
          </p:cNvPr>
          <p:cNvSpPr>
            <a:spLocks noGrp="1"/>
          </p:cNvSpPr>
          <p:nvPr>
            <p:ph type="ftr" sz="quarter" idx="11"/>
          </p:nvPr>
        </p:nvSpPr>
        <p:spPr/>
        <p:txBody>
          <a:bodyPr/>
          <a:lstStyle>
            <a:lvl1pPr>
              <a:defRPr/>
            </a:lvl1pPr>
          </a:lstStyle>
          <a:p>
            <a:pPr>
              <a:defRPr/>
            </a:pPr>
            <a:endParaRPr lang="en-US"/>
          </a:p>
        </p:txBody>
      </p:sp>
      <p:sp>
        <p:nvSpPr>
          <p:cNvPr id="6" name="Θέση αριθμού διαφάνειας 5">
            <a:extLst>
              <a:ext uri="{FF2B5EF4-FFF2-40B4-BE49-F238E27FC236}">
                <a16:creationId xmlns:a16="http://schemas.microsoft.com/office/drawing/2014/main" id="{DA780E20-0DBB-E704-A5AF-00C149A02BCC}"/>
              </a:ext>
            </a:extLst>
          </p:cNvPr>
          <p:cNvSpPr>
            <a:spLocks noGrp="1"/>
          </p:cNvSpPr>
          <p:nvPr>
            <p:ph type="sldNum" sz="quarter" idx="12"/>
          </p:nvPr>
        </p:nvSpPr>
        <p:spPr/>
        <p:txBody>
          <a:bodyPr/>
          <a:lstStyle>
            <a:lvl1pPr>
              <a:defRPr/>
            </a:lvl1pPr>
          </a:lstStyle>
          <a:p>
            <a:pPr>
              <a:defRPr/>
            </a:pPr>
            <a:fld id="{A3FF69ED-7D73-4E63-9B85-A1E3D6802878}" type="slidenum">
              <a:rPr lang="en-US" altLang="en-CY"/>
              <a:pPr>
                <a:defRPr/>
              </a:pPr>
              <a:t>‹#›</a:t>
            </a:fld>
            <a:endParaRPr lang="en-US" altLang="en-CY"/>
          </a:p>
        </p:txBody>
      </p:sp>
    </p:spTree>
    <p:extLst>
      <p:ext uri="{BB962C8B-B14F-4D97-AF65-F5344CB8AC3E}">
        <p14:creationId xmlns:p14="http://schemas.microsoft.com/office/powerpoint/2010/main" val="2645889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Θέση ημερομηνίας 3">
            <a:extLst>
              <a:ext uri="{FF2B5EF4-FFF2-40B4-BE49-F238E27FC236}">
                <a16:creationId xmlns:a16="http://schemas.microsoft.com/office/drawing/2014/main" id="{337393AB-7995-DACC-E7CC-23C7B924B296}"/>
              </a:ext>
            </a:extLst>
          </p:cNvPr>
          <p:cNvSpPr>
            <a:spLocks noGrp="1"/>
          </p:cNvSpPr>
          <p:nvPr>
            <p:ph type="dt" sz="half" idx="10"/>
          </p:nvPr>
        </p:nvSpPr>
        <p:spPr/>
        <p:txBody>
          <a:bodyPr/>
          <a:lstStyle>
            <a:lvl1pPr>
              <a:defRPr/>
            </a:lvl1pPr>
          </a:lstStyle>
          <a:p>
            <a:pPr>
              <a:defRPr/>
            </a:pPr>
            <a:endParaRPr lang="en-US"/>
          </a:p>
        </p:txBody>
      </p:sp>
      <p:sp>
        <p:nvSpPr>
          <p:cNvPr id="5" name="Θέση υποσέλιδου 4">
            <a:extLst>
              <a:ext uri="{FF2B5EF4-FFF2-40B4-BE49-F238E27FC236}">
                <a16:creationId xmlns:a16="http://schemas.microsoft.com/office/drawing/2014/main" id="{9506EC41-9E8B-2C01-A596-9B4B2E72D036}"/>
              </a:ext>
            </a:extLst>
          </p:cNvPr>
          <p:cNvSpPr>
            <a:spLocks noGrp="1"/>
          </p:cNvSpPr>
          <p:nvPr>
            <p:ph type="ftr" sz="quarter" idx="11"/>
          </p:nvPr>
        </p:nvSpPr>
        <p:spPr/>
        <p:txBody>
          <a:bodyPr/>
          <a:lstStyle>
            <a:lvl1pPr>
              <a:defRPr/>
            </a:lvl1pPr>
          </a:lstStyle>
          <a:p>
            <a:pPr>
              <a:defRPr/>
            </a:pPr>
            <a:endParaRPr lang="en-US"/>
          </a:p>
        </p:txBody>
      </p:sp>
      <p:sp>
        <p:nvSpPr>
          <p:cNvPr id="6" name="Θέση αριθμού διαφάνειας 5">
            <a:extLst>
              <a:ext uri="{FF2B5EF4-FFF2-40B4-BE49-F238E27FC236}">
                <a16:creationId xmlns:a16="http://schemas.microsoft.com/office/drawing/2014/main" id="{B3A054BE-EFB6-7F6B-C0DF-DE9053695F60}"/>
              </a:ext>
            </a:extLst>
          </p:cNvPr>
          <p:cNvSpPr>
            <a:spLocks noGrp="1"/>
          </p:cNvSpPr>
          <p:nvPr>
            <p:ph type="sldNum" sz="quarter" idx="12"/>
          </p:nvPr>
        </p:nvSpPr>
        <p:spPr/>
        <p:txBody>
          <a:bodyPr/>
          <a:lstStyle>
            <a:lvl1pPr>
              <a:defRPr/>
            </a:lvl1pPr>
          </a:lstStyle>
          <a:p>
            <a:pPr>
              <a:defRPr/>
            </a:pPr>
            <a:fld id="{977D88A6-FE28-4F3F-B2A0-4F1FE226EF49}" type="slidenum">
              <a:rPr lang="en-US" altLang="en-CY"/>
              <a:pPr>
                <a:defRPr/>
              </a:pPr>
              <a:t>‹#›</a:t>
            </a:fld>
            <a:endParaRPr lang="en-US" altLang="en-CY"/>
          </a:p>
        </p:txBody>
      </p:sp>
    </p:spTree>
    <p:extLst>
      <p:ext uri="{BB962C8B-B14F-4D97-AF65-F5344CB8AC3E}">
        <p14:creationId xmlns:p14="http://schemas.microsoft.com/office/powerpoint/2010/main" val="3959551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3">
            <a:extLst>
              <a:ext uri="{FF2B5EF4-FFF2-40B4-BE49-F238E27FC236}">
                <a16:creationId xmlns:a16="http://schemas.microsoft.com/office/drawing/2014/main" id="{B40BEA15-F317-C391-469A-2474D98C9B46}"/>
              </a:ext>
            </a:extLst>
          </p:cNvPr>
          <p:cNvSpPr>
            <a:spLocks noGrp="1"/>
          </p:cNvSpPr>
          <p:nvPr>
            <p:ph type="dt" sz="half" idx="10"/>
          </p:nvPr>
        </p:nvSpPr>
        <p:spPr/>
        <p:txBody>
          <a:bodyPr/>
          <a:lstStyle>
            <a:lvl1pPr>
              <a:defRPr/>
            </a:lvl1pPr>
          </a:lstStyle>
          <a:p>
            <a:pPr>
              <a:defRPr/>
            </a:pPr>
            <a:endParaRPr lang="en-US"/>
          </a:p>
        </p:txBody>
      </p:sp>
      <p:sp>
        <p:nvSpPr>
          <p:cNvPr id="6" name="Θέση υποσέλιδου 4">
            <a:extLst>
              <a:ext uri="{FF2B5EF4-FFF2-40B4-BE49-F238E27FC236}">
                <a16:creationId xmlns:a16="http://schemas.microsoft.com/office/drawing/2014/main" id="{72D79FD3-2DE2-0B91-5185-1BCC946C5C23}"/>
              </a:ext>
            </a:extLst>
          </p:cNvPr>
          <p:cNvSpPr>
            <a:spLocks noGrp="1"/>
          </p:cNvSpPr>
          <p:nvPr>
            <p:ph type="ftr" sz="quarter" idx="11"/>
          </p:nvPr>
        </p:nvSpPr>
        <p:spPr/>
        <p:txBody>
          <a:bodyPr/>
          <a:lstStyle>
            <a:lvl1pPr>
              <a:defRPr/>
            </a:lvl1pPr>
          </a:lstStyle>
          <a:p>
            <a:pPr>
              <a:defRPr/>
            </a:pPr>
            <a:endParaRPr lang="en-US"/>
          </a:p>
        </p:txBody>
      </p:sp>
      <p:sp>
        <p:nvSpPr>
          <p:cNvPr id="7" name="Θέση αριθμού διαφάνειας 5">
            <a:extLst>
              <a:ext uri="{FF2B5EF4-FFF2-40B4-BE49-F238E27FC236}">
                <a16:creationId xmlns:a16="http://schemas.microsoft.com/office/drawing/2014/main" id="{A3496C67-683D-5D8F-7F6A-E3597673CB42}"/>
              </a:ext>
            </a:extLst>
          </p:cNvPr>
          <p:cNvSpPr>
            <a:spLocks noGrp="1"/>
          </p:cNvSpPr>
          <p:nvPr>
            <p:ph type="sldNum" sz="quarter" idx="12"/>
          </p:nvPr>
        </p:nvSpPr>
        <p:spPr/>
        <p:txBody>
          <a:bodyPr/>
          <a:lstStyle>
            <a:lvl1pPr>
              <a:defRPr/>
            </a:lvl1pPr>
          </a:lstStyle>
          <a:p>
            <a:pPr>
              <a:defRPr/>
            </a:pPr>
            <a:fld id="{893E2514-63FB-4F2B-8214-4EED7B74CDD0}" type="slidenum">
              <a:rPr lang="en-US" altLang="en-CY"/>
              <a:pPr>
                <a:defRPr/>
              </a:pPr>
              <a:t>‹#›</a:t>
            </a:fld>
            <a:endParaRPr lang="en-US" altLang="en-CY"/>
          </a:p>
        </p:txBody>
      </p:sp>
    </p:spTree>
    <p:extLst>
      <p:ext uri="{BB962C8B-B14F-4D97-AF65-F5344CB8AC3E}">
        <p14:creationId xmlns:p14="http://schemas.microsoft.com/office/powerpoint/2010/main" val="1566032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3">
            <a:extLst>
              <a:ext uri="{FF2B5EF4-FFF2-40B4-BE49-F238E27FC236}">
                <a16:creationId xmlns:a16="http://schemas.microsoft.com/office/drawing/2014/main" id="{6F60864C-4FC2-ACE0-ABE7-748BD905DF51}"/>
              </a:ext>
            </a:extLst>
          </p:cNvPr>
          <p:cNvSpPr>
            <a:spLocks noGrp="1"/>
          </p:cNvSpPr>
          <p:nvPr>
            <p:ph type="dt" sz="half" idx="10"/>
          </p:nvPr>
        </p:nvSpPr>
        <p:spPr/>
        <p:txBody>
          <a:bodyPr/>
          <a:lstStyle>
            <a:lvl1pPr>
              <a:defRPr/>
            </a:lvl1pPr>
          </a:lstStyle>
          <a:p>
            <a:pPr>
              <a:defRPr/>
            </a:pPr>
            <a:endParaRPr lang="en-US"/>
          </a:p>
        </p:txBody>
      </p:sp>
      <p:sp>
        <p:nvSpPr>
          <p:cNvPr id="8" name="Θέση υποσέλιδου 4">
            <a:extLst>
              <a:ext uri="{FF2B5EF4-FFF2-40B4-BE49-F238E27FC236}">
                <a16:creationId xmlns:a16="http://schemas.microsoft.com/office/drawing/2014/main" id="{63436BFC-D464-1A72-3C2B-9118C1FEDEAD}"/>
              </a:ext>
            </a:extLst>
          </p:cNvPr>
          <p:cNvSpPr>
            <a:spLocks noGrp="1"/>
          </p:cNvSpPr>
          <p:nvPr>
            <p:ph type="ftr" sz="quarter" idx="11"/>
          </p:nvPr>
        </p:nvSpPr>
        <p:spPr/>
        <p:txBody>
          <a:bodyPr/>
          <a:lstStyle>
            <a:lvl1pPr>
              <a:defRPr/>
            </a:lvl1pPr>
          </a:lstStyle>
          <a:p>
            <a:pPr>
              <a:defRPr/>
            </a:pPr>
            <a:endParaRPr lang="en-US"/>
          </a:p>
        </p:txBody>
      </p:sp>
      <p:sp>
        <p:nvSpPr>
          <p:cNvPr id="9" name="Θέση αριθμού διαφάνειας 5">
            <a:extLst>
              <a:ext uri="{FF2B5EF4-FFF2-40B4-BE49-F238E27FC236}">
                <a16:creationId xmlns:a16="http://schemas.microsoft.com/office/drawing/2014/main" id="{B02D5492-EC64-D4F5-7F1A-B6F6753B417E}"/>
              </a:ext>
            </a:extLst>
          </p:cNvPr>
          <p:cNvSpPr>
            <a:spLocks noGrp="1"/>
          </p:cNvSpPr>
          <p:nvPr>
            <p:ph type="sldNum" sz="quarter" idx="12"/>
          </p:nvPr>
        </p:nvSpPr>
        <p:spPr/>
        <p:txBody>
          <a:bodyPr/>
          <a:lstStyle>
            <a:lvl1pPr>
              <a:defRPr/>
            </a:lvl1pPr>
          </a:lstStyle>
          <a:p>
            <a:pPr>
              <a:defRPr/>
            </a:pPr>
            <a:fld id="{60302601-B8D9-47F1-B778-32DFCF763D98}" type="slidenum">
              <a:rPr lang="en-US" altLang="en-CY"/>
              <a:pPr>
                <a:defRPr/>
              </a:pPr>
              <a:t>‹#›</a:t>
            </a:fld>
            <a:endParaRPr lang="en-US" altLang="en-CY"/>
          </a:p>
        </p:txBody>
      </p:sp>
    </p:spTree>
    <p:extLst>
      <p:ext uri="{BB962C8B-B14F-4D97-AF65-F5344CB8AC3E}">
        <p14:creationId xmlns:p14="http://schemas.microsoft.com/office/powerpoint/2010/main" val="3952514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3">
            <a:extLst>
              <a:ext uri="{FF2B5EF4-FFF2-40B4-BE49-F238E27FC236}">
                <a16:creationId xmlns:a16="http://schemas.microsoft.com/office/drawing/2014/main" id="{AF289F01-17E0-E061-0615-E565E1755595}"/>
              </a:ext>
            </a:extLst>
          </p:cNvPr>
          <p:cNvSpPr>
            <a:spLocks noGrp="1"/>
          </p:cNvSpPr>
          <p:nvPr>
            <p:ph type="dt" sz="half" idx="10"/>
          </p:nvPr>
        </p:nvSpPr>
        <p:spPr/>
        <p:txBody>
          <a:bodyPr/>
          <a:lstStyle>
            <a:lvl1pPr>
              <a:defRPr/>
            </a:lvl1pPr>
          </a:lstStyle>
          <a:p>
            <a:pPr>
              <a:defRPr/>
            </a:pPr>
            <a:endParaRPr lang="en-US"/>
          </a:p>
        </p:txBody>
      </p:sp>
      <p:sp>
        <p:nvSpPr>
          <p:cNvPr id="4" name="Θέση υποσέλιδου 4">
            <a:extLst>
              <a:ext uri="{FF2B5EF4-FFF2-40B4-BE49-F238E27FC236}">
                <a16:creationId xmlns:a16="http://schemas.microsoft.com/office/drawing/2014/main" id="{307D7B7F-E1EF-465F-4B6B-D96C96894D68}"/>
              </a:ext>
            </a:extLst>
          </p:cNvPr>
          <p:cNvSpPr>
            <a:spLocks noGrp="1"/>
          </p:cNvSpPr>
          <p:nvPr>
            <p:ph type="ftr" sz="quarter" idx="11"/>
          </p:nvPr>
        </p:nvSpPr>
        <p:spPr/>
        <p:txBody>
          <a:bodyPr/>
          <a:lstStyle>
            <a:lvl1pPr>
              <a:defRPr/>
            </a:lvl1pPr>
          </a:lstStyle>
          <a:p>
            <a:pPr>
              <a:defRPr/>
            </a:pPr>
            <a:endParaRPr lang="en-US"/>
          </a:p>
        </p:txBody>
      </p:sp>
      <p:sp>
        <p:nvSpPr>
          <p:cNvPr id="5" name="Θέση αριθμού διαφάνειας 5">
            <a:extLst>
              <a:ext uri="{FF2B5EF4-FFF2-40B4-BE49-F238E27FC236}">
                <a16:creationId xmlns:a16="http://schemas.microsoft.com/office/drawing/2014/main" id="{8F05006C-8B64-8714-ADA0-5C7F17A8181D}"/>
              </a:ext>
            </a:extLst>
          </p:cNvPr>
          <p:cNvSpPr>
            <a:spLocks noGrp="1"/>
          </p:cNvSpPr>
          <p:nvPr>
            <p:ph type="sldNum" sz="quarter" idx="12"/>
          </p:nvPr>
        </p:nvSpPr>
        <p:spPr/>
        <p:txBody>
          <a:bodyPr/>
          <a:lstStyle>
            <a:lvl1pPr>
              <a:defRPr/>
            </a:lvl1pPr>
          </a:lstStyle>
          <a:p>
            <a:pPr>
              <a:defRPr/>
            </a:pPr>
            <a:fld id="{F1FAB663-0D8D-4EDF-8E4C-A462376D1D44}" type="slidenum">
              <a:rPr lang="en-US" altLang="en-CY"/>
              <a:pPr>
                <a:defRPr/>
              </a:pPr>
              <a:t>‹#›</a:t>
            </a:fld>
            <a:endParaRPr lang="en-US" altLang="en-CY"/>
          </a:p>
        </p:txBody>
      </p:sp>
    </p:spTree>
    <p:extLst>
      <p:ext uri="{BB962C8B-B14F-4D97-AF65-F5344CB8AC3E}">
        <p14:creationId xmlns:p14="http://schemas.microsoft.com/office/powerpoint/2010/main" val="4095163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3">
            <a:extLst>
              <a:ext uri="{FF2B5EF4-FFF2-40B4-BE49-F238E27FC236}">
                <a16:creationId xmlns:a16="http://schemas.microsoft.com/office/drawing/2014/main" id="{DB91C3A1-FDD2-A424-7A70-82195C4542F0}"/>
              </a:ext>
            </a:extLst>
          </p:cNvPr>
          <p:cNvSpPr>
            <a:spLocks noGrp="1"/>
          </p:cNvSpPr>
          <p:nvPr>
            <p:ph type="dt" sz="half" idx="10"/>
          </p:nvPr>
        </p:nvSpPr>
        <p:spPr/>
        <p:txBody>
          <a:bodyPr/>
          <a:lstStyle>
            <a:lvl1pPr>
              <a:defRPr/>
            </a:lvl1pPr>
          </a:lstStyle>
          <a:p>
            <a:pPr>
              <a:defRPr/>
            </a:pPr>
            <a:endParaRPr lang="en-US"/>
          </a:p>
        </p:txBody>
      </p:sp>
      <p:sp>
        <p:nvSpPr>
          <p:cNvPr id="3" name="Θέση υποσέλιδου 4">
            <a:extLst>
              <a:ext uri="{FF2B5EF4-FFF2-40B4-BE49-F238E27FC236}">
                <a16:creationId xmlns:a16="http://schemas.microsoft.com/office/drawing/2014/main" id="{DD301818-176D-1119-0092-0296A4FCA001}"/>
              </a:ext>
            </a:extLst>
          </p:cNvPr>
          <p:cNvSpPr>
            <a:spLocks noGrp="1"/>
          </p:cNvSpPr>
          <p:nvPr>
            <p:ph type="ftr" sz="quarter" idx="11"/>
          </p:nvPr>
        </p:nvSpPr>
        <p:spPr/>
        <p:txBody>
          <a:bodyPr/>
          <a:lstStyle>
            <a:lvl1pPr>
              <a:defRPr/>
            </a:lvl1pPr>
          </a:lstStyle>
          <a:p>
            <a:pPr>
              <a:defRPr/>
            </a:pPr>
            <a:endParaRPr lang="en-US"/>
          </a:p>
        </p:txBody>
      </p:sp>
      <p:sp>
        <p:nvSpPr>
          <p:cNvPr id="4" name="Θέση αριθμού διαφάνειας 5">
            <a:extLst>
              <a:ext uri="{FF2B5EF4-FFF2-40B4-BE49-F238E27FC236}">
                <a16:creationId xmlns:a16="http://schemas.microsoft.com/office/drawing/2014/main" id="{8DE6670D-6672-DDD5-94EF-C5B424F4B2C8}"/>
              </a:ext>
            </a:extLst>
          </p:cNvPr>
          <p:cNvSpPr>
            <a:spLocks noGrp="1"/>
          </p:cNvSpPr>
          <p:nvPr>
            <p:ph type="sldNum" sz="quarter" idx="12"/>
          </p:nvPr>
        </p:nvSpPr>
        <p:spPr/>
        <p:txBody>
          <a:bodyPr/>
          <a:lstStyle>
            <a:lvl1pPr>
              <a:defRPr/>
            </a:lvl1pPr>
          </a:lstStyle>
          <a:p>
            <a:pPr>
              <a:defRPr/>
            </a:pPr>
            <a:fld id="{22BE2432-E8D0-4DE8-AC09-FDDEF8F9A7A2}" type="slidenum">
              <a:rPr lang="en-US" altLang="en-CY"/>
              <a:pPr>
                <a:defRPr/>
              </a:pPr>
              <a:t>‹#›</a:t>
            </a:fld>
            <a:endParaRPr lang="en-US" altLang="en-CY"/>
          </a:p>
        </p:txBody>
      </p:sp>
    </p:spTree>
    <p:extLst>
      <p:ext uri="{BB962C8B-B14F-4D97-AF65-F5344CB8AC3E}">
        <p14:creationId xmlns:p14="http://schemas.microsoft.com/office/powerpoint/2010/main" val="3126057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3">
            <a:extLst>
              <a:ext uri="{FF2B5EF4-FFF2-40B4-BE49-F238E27FC236}">
                <a16:creationId xmlns:a16="http://schemas.microsoft.com/office/drawing/2014/main" id="{6340583F-87ED-A352-1486-4E45758834BB}"/>
              </a:ext>
            </a:extLst>
          </p:cNvPr>
          <p:cNvSpPr>
            <a:spLocks noGrp="1"/>
          </p:cNvSpPr>
          <p:nvPr>
            <p:ph type="dt" sz="half" idx="10"/>
          </p:nvPr>
        </p:nvSpPr>
        <p:spPr/>
        <p:txBody>
          <a:bodyPr/>
          <a:lstStyle>
            <a:lvl1pPr>
              <a:defRPr/>
            </a:lvl1pPr>
          </a:lstStyle>
          <a:p>
            <a:pPr>
              <a:defRPr/>
            </a:pPr>
            <a:endParaRPr lang="en-US"/>
          </a:p>
        </p:txBody>
      </p:sp>
      <p:sp>
        <p:nvSpPr>
          <p:cNvPr id="6" name="Θέση υποσέλιδου 4">
            <a:extLst>
              <a:ext uri="{FF2B5EF4-FFF2-40B4-BE49-F238E27FC236}">
                <a16:creationId xmlns:a16="http://schemas.microsoft.com/office/drawing/2014/main" id="{BDC4A9A6-CD3C-C253-76D2-560C51549D1A}"/>
              </a:ext>
            </a:extLst>
          </p:cNvPr>
          <p:cNvSpPr>
            <a:spLocks noGrp="1"/>
          </p:cNvSpPr>
          <p:nvPr>
            <p:ph type="ftr" sz="quarter" idx="11"/>
          </p:nvPr>
        </p:nvSpPr>
        <p:spPr/>
        <p:txBody>
          <a:bodyPr/>
          <a:lstStyle>
            <a:lvl1pPr>
              <a:defRPr/>
            </a:lvl1pPr>
          </a:lstStyle>
          <a:p>
            <a:pPr>
              <a:defRPr/>
            </a:pPr>
            <a:endParaRPr lang="en-US"/>
          </a:p>
        </p:txBody>
      </p:sp>
      <p:sp>
        <p:nvSpPr>
          <p:cNvPr id="7" name="Θέση αριθμού διαφάνειας 5">
            <a:extLst>
              <a:ext uri="{FF2B5EF4-FFF2-40B4-BE49-F238E27FC236}">
                <a16:creationId xmlns:a16="http://schemas.microsoft.com/office/drawing/2014/main" id="{8DFF2F05-C96A-CCE3-76BB-8A3D274256F4}"/>
              </a:ext>
            </a:extLst>
          </p:cNvPr>
          <p:cNvSpPr>
            <a:spLocks noGrp="1"/>
          </p:cNvSpPr>
          <p:nvPr>
            <p:ph type="sldNum" sz="quarter" idx="12"/>
          </p:nvPr>
        </p:nvSpPr>
        <p:spPr/>
        <p:txBody>
          <a:bodyPr/>
          <a:lstStyle>
            <a:lvl1pPr>
              <a:defRPr/>
            </a:lvl1pPr>
          </a:lstStyle>
          <a:p>
            <a:pPr>
              <a:defRPr/>
            </a:pPr>
            <a:fld id="{96137A69-2DA4-4057-8AD3-4F4F938E01A5}" type="slidenum">
              <a:rPr lang="en-US" altLang="en-CY"/>
              <a:pPr>
                <a:defRPr/>
              </a:pPr>
              <a:t>‹#›</a:t>
            </a:fld>
            <a:endParaRPr lang="en-US" altLang="en-CY"/>
          </a:p>
        </p:txBody>
      </p:sp>
    </p:spTree>
    <p:extLst>
      <p:ext uri="{BB962C8B-B14F-4D97-AF65-F5344CB8AC3E}">
        <p14:creationId xmlns:p14="http://schemas.microsoft.com/office/powerpoint/2010/main" val="3707378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3">
            <a:extLst>
              <a:ext uri="{FF2B5EF4-FFF2-40B4-BE49-F238E27FC236}">
                <a16:creationId xmlns:a16="http://schemas.microsoft.com/office/drawing/2014/main" id="{2A185AD7-54ED-54A4-489B-6F65C5E01B6E}"/>
              </a:ext>
            </a:extLst>
          </p:cNvPr>
          <p:cNvSpPr>
            <a:spLocks noGrp="1"/>
          </p:cNvSpPr>
          <p:nvPr>
            <p:ph type="dt" sz="half" idx="10"/>
          </p:nvPr>
        </p:nvSpPr>
        <p:spPr/>
        <p:txBody>
          <a:bodyPr/>
          <a:lstStyle>
            <a:lvl1pPr>
              <a:defRPr/>
            </a:lvl1pPr>
          </a:lstStyle>
          <a:p>
            <a:pPr>
              <a:defRPr/>
            </a:pPr>
            <a:endParaRPr lang="en-US"/>
          </a:p>
        </p:txBody>
      </p:sp>
      <p:sp>
        <p:nvSpPr>
          <p:cNvPr id="6" name="Θέση υποσέλιδου 4">
            <a:extLst>
              <a:ext uri="{FF2B5EF4-FFF2-40B4-BE49-F238E27FC236}">
                <a16:creationId xmlns:a16="http://schemas.microsoft.com/office/drawing/2014/main" id="{32FE96D2-A607-6996-5147-58A03F5CA1EE}"/>
              </a:ext>
            </a:extLst>
          </p:cNvPr>
          <p:cNvSpPr>
            <a:spLocks noGrp="1"/>
          </p:cNvSpPr>
          <p:nvPr>
            <p:ph type="ftr" sz="quarter" idx="11"/>
          </p:nvPr>
        </p:nvSpPr>
        <p:spPr/>
        <p:txBody>
          <a:bodyPr/>
          <a:lstStyle>
            <a:lvl1pPr>
              <a:defRPr/>
            </a:lvl1pPr>
          </a:lstStyle>
          <a:p>
            <a:pPr>
              <a:defRPr/>
            </a:pPr>
            <a:endParaRPr lang="en-US"/>
          </a:p>
        </p:txBody>
      </p:sp>
      <p:sp>
        <p:nvSpPr>
          <p:cNvPr id="7" name="Θέση αριθμού διαφάνειας 5">
            <a:extLst>
              <a:ext uri="{FF2B5EF4-FFF2-40B4-BE49-F238E27FC236}">
                <a16:creationId xmlns:a16="http://schemas.microsoft.com/office/drawing/2014/main" id="{C0CA5C52-B95F-6CB5-1642-C9947B8ECB93}"/>
              </a:ext>
            </a:extLst>
          </p:cNvPr>
          <p:cNvSpPr>
            <a:spLocks noGrp="1"/>
          </p:cNvSpPr>
          <p:nvPr>
            <p:ph type="sldNum" sz="quarter" idx="12"/>
          </p:nvPr>
        </p:nvSpPr>
        <p:spPr/>
        <p:txBody>
          <a:bodyPr/>
          <a:lstStyle>
            <a:lvl1pPr>
              <a:defRPr/>
            </a:lvl1pPr>
          </a:lstStyle>
          <a:p>
            <a:pPr>
              <a:defRPr/>
            </a:pPr>
            <a:fld id="{C81594CC-80D3-43F8-90AF-26F8F6A80F3A}" type="slidenum">
              <a:rPr lang="en-US" altLang="en-CY"/>
              <a:pPr>
                <a:defRPr/>
              </a:pPr>
              <a:t>‹#›</a:t>
            </a:fld>
            <a:endParaRPr lang="en-US" altLang="en-CY"/>
          </a:p>
        </p:txBody>
      </p:sp>
    </p:spTree>
    <p:extLst>
      <p:ext uri="{BB962C8B-B14F-4D97-AF65-F5344CB8AC3E}">
        <p14:creationId xmlns:p14="http://schemas.microsoft.com/office/powerpoint/2010/main" val="1066890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Θέση τίτλου 1">
            <a:extLst>
              <a:ext uri="{FF2B5EF4-FFF2-40B4-BE49-F238E27FC236}">
                <a16:creationId xmlns:a16="http://schemas.microsoft.com/office/drawing/2014/main" id="{75B9F5F2-C71B-8101-8610-A71DB9B0D87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Στυλ κύριου τίτλου</a:t>
            </a:r>
          </a:p>
        </p:txBody>
      </p:sp>
      <p:sp>
        <p:nvSpPr>
          <p:cNvPr id="1027" name="Θέση κειμένου 2">
            <a:extLst>
              <a:ext uri="{FF2B5EF4-FFF2-40B4-BE49-F238E27FC236}">
                <a16:creationId xmlns:a16="http://schemas.microsoft.com/office/drawing/2014/main" id="{DD4A456B-9E4E-9998-4267-6E44284DF0A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Στυλ υποδείγματος κειμένου</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4" name="Θέση ημερομηνίας 3">
            <a:extLst>
              <a:ext uri="{FF2B5EF4-FFF2-40B4-BE49-F238E27FC236}">
                <a16:creationId xmlns:a16="http://schemas.microsoft.com/office/drawing/2014/main" id="{DA04A8DD-E050-330C-6E6F-301B7B97BB8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endParaRPr lang="en-US"/>
          </a:p>
        </p:txBody>
      </p:sp>
      <p:sp>
        <p:nvSpPr>
          <p:cNvPr id="5" name="Θέση υποσέλιδου 4">
            <a:extLst>
              <a:ext uri="{FF2B5EF4-FFF2-40B4-BE49-F238E27FC236}">
                <a16:creationId xmlns:a16="http://schemas.microsoft.com/office/drawing/2014/main" id="{F3AF6348-50CC-B4C1-C8D7-BC198A0B207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Θέση αριθμού διαφάνειας 5">
            <a:extLst>
              <a:ext uri="{FF2B5EF4-FFF2-40B4-BE49-F238E27FC236}">
                <a16:creationId xmlns:a16="http://schemas.microsoft.com/office/drawing/2014/main" id="{0FCC6D2E-1868-AA76-708B-09E803E3E07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1EA4B431-5E56-4725-BF1F-EB2DE9D39737}" type="slidenum">
              <a:rPr lang="en-US" altLang="en-CY"/>
              <a:pPr>
                <a:defRPr/>
              </a:pPr>
              <a:t>‹#›</a:t>
            </a:fld>
            <a:endParaRPr lang="en-US" altLang="en-CY"/>
          </a:p>
        </p:txBody>
      </p:sp>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04_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0D_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15_E1B9289B.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14_E2E9C53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Τίτλος 1">
            <a:extLst>
              <a:ext uri="{FF2B5EF4-FFF2-40B4-BE49-F238E27FC236}">
                <a16:creationId xmlns:a16="http://schemas.microsoft.com/office/drawing/2014/main" id="{582C8AFE-DAE1-3A55-1A5C-B77D8BC5273E}"/>
              </a:ext>
            </a:extLst>
          </p:cNvPr>
          <p:cNvSpPr>
            <a:spLocks noGrp="1"/>
          </p:cNvSpPr>
          <p:nvPr>
            <p:ph type="ctrTitle"/>
          </p:nvPr>
        </p:nvSpPr>
        <p:spPr/>
        <p:txBody>
          <a:bodyPr/>
          <a:lstStyle/>
          <a:p>
            <a:pPr eaLnBrk="1" hangingPunct="1"/>
            <a:endParaRPr lang="el-GR" altLang="el-GR"/>
          </a:p>
        </p:txBody>
      </p:sp>
      <p:sp>
        <p:nvSpPr>
          <p:cNvPr id="3" name="Υπότιτλος 2">
            <a:extLst>
              <a:ext uri="{FF2B5EF4-FFF2-40B4-BE49-F238E27FC236}">
                <a16:creationId xmlns:a16="http://schemas.microsoft.com/office/drawing/2014/main" id="{DB7854ED-D753-8F19-52B3-23694DC517E7}"/>
              </a:ext>
            </a:extLst>
          </p:cNvPr>
          <p:cNvSpPr>
            <a:spLocks noGrp="1"/>
          </p:cNvSpPr>
          <p:nvPr>
            <p:ph type="subTitle" idx="1"/>
          </p:nvPr>
        </p:nvSpPr>
        <p:spPr>
          <a:xfrm>
            <a:off x="179388" y="4652963"/>
            <a:ext cx="8278812" cy="1752600"/>
          </a:xfrm>
        </p:spPr>
        <p:txBody>
          <a:bodyPr rtlCol="0">
            <a:normAutofit fontScale="92500"/>
          </a:bodyPr>
          <a:lstStyle/>
          <a:p>
            <a:pPr algn="l" eaLnBrk="1" fontAlgn="auto" hangingPunct="1">
              <a:spcAft>
                <a:spcPts val="0"/>
              </a:spcAft>
              <a:defRPr/>
            </a:pPr>
            <a:r>
              <a:rPr lang="el-GR" b="1" dirty="0"/>
              <a:t>Ημερομηνία:</a:t>
            </a:r>
            <a:r>
              <a:rPr lang="en-US" b="1" dirty="0"/>
              <a:t>11/10/2023</a:t>
            </a:r>
            <a:endParaRPr lang="el-GR" b="1" dirty="0"/>
          </a:p>
          <a:p>
            <a:pPr algn="l" eaLnBrk="1" fontAlgn="auto" hangingPunct="1">
              <a:spcAft>
                <a:spcPts val="0"/>
              </a:spcAft>
              <a:defRPr/>
            </a:pPr>
            <a:r>
              <a:rPr lang="el-GR" b="1" dirty="0"/>
              <a:t>Τίτλος: Παρουσίαση έργου</a:t>
            </a:r>
            <a:endParaRPr lang="en-US" b="1" dirty="0"/>
          </a:p>
          <a:p>
            <a:pPr algn="l" eaLnBrk="1" fontAlgn="auto" hangingPunct="1">
              <a:spcAft>
                <a:spcPts val="0"/>
              </a:spcAft>
              <a:defRPr/>
            </a:pPr>
            <a:r>
              <a:rPr lang="el-GR" b="1" dirty="0"/>
              <a:t>Δικαιούχος: Δημοτικό Λιμενικό Ταμείο Μυκόνου</a:t>
            </a:r>
          </a:p>
          <a:p>
            <a:pPr algn="l" eaLnBrk="1" fontAlgn="auto" hangingPunct="1">
              <a:spcAft>
                <a:spcPts val="0"/>
              </a:spcAft>
              <a:defRPr/>
            </a:pPr>
            <a:endParaRPr lang="el-GR" b="1" dirty="0"/>
          </a:p>
        </p:txBody>
      </p:sp>
      <p:pic>
        <p:nvPicPr>
          <p:cNvPr id="3076" name="Εικόνα 1">
            <a:extLst>
              <a:ext uri="{FF2B5EF4-FFF2-40B4-BE49-F238E27FC236}">
                <a16:creationId xmlns:a16="http://schemas.microsoft.com/office/drawing/2014/main" id="{A8AAADD7-B485-E22B-0B96-7932BD9B03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440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
            <a:extLst>
              <a:ext uri="{FF2B5EF4-FFF2-40B4-BE49-F238E27FC236}">
                <a16:creationId xmlns:a16="http://schemas.microsoft.com/office/drawing/2014/main" id="{BADE058A-FA2C-212C-F0C9-0276188EE5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6988"/>
            <a:ext cx="2916238"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Υπότιτλος 2">
            <a:extLst>
              <a:ext uri="{FF2B5EF4-FFF2-40B4-BE49-F238E27FC236}">
                <a16:creationId xmlns:a16="http://schemas.microsoft.com/office/drawing/2014/main" id="{C54A21A3-AB1F-4B8A-798D-972D919529C2}"/>
              </a:ext>
            </a:extLst>
          </p:cNvPr>
          <p:cNvSpPr txBox="1">
            <a:spLocks/>
          </p:cNvSpPr>
          <p:nvPr/>
        </p:nvSpPr>
        <p:spPr bwMode="auto">
          <a:xfrm>
            <a:off x="611188" y="2492375"/>
            <a:ext cx="8785225"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en-US" b="1">
                <a:solidFill>
                  <a:schemeClr val="bg1"/>
                </a:solidFill>
              </a:rPr>
              <a:t>Port Security Emergency Coordination</a:t>
            </a:r>
            <a:r>
              <a:rPr lang="el-GR" altLang="en-US" b="1">
                <a:solidFill>
                  <a:schemeClr val="bg1"/>
                </a:solidFill>
              </a:rPr>
              <a:t> - </a:t>
            </a:r>
            <a:r>
              <a:rPr lang="en-US" altLang="en-US" b="1">
                <a:solidFill>
                  <a:schemeClr val="bg1"/>
                </a:solidFill>
              </a:rPr>
              <a:t>PoSEC</a:t>
            </a:r>
            <a:endParaRPr lang="el-GR" altLang="en-US" b="1">
              <a:solidFill>
                <a:schemeClr val="bg1"/>
              </a:solidFill>
            </a:endParaRPr>
          </a:p>
          <a:p>
            <a:pPr algn="ctr" eaLnBrk="1" hangingPunct="1">
              <a:buFont typeface="Arial" panose="020B0604020202020204" pitchFamily="34" charset="0"/>
              <a:buNone/>
            </a:pPr>
            <a:r>
              <a:rPr lang="en-US" altLang="en-US" b="1">
                <a:solidFill>
                  <a:schemeClr val="bg1"/>
                </a:solidFill>
              </a:rPr>
              <a:t> </a:t>
            </a:r>
            <a:r>
              <a:rPr lang="el-GR" altLang="en-US" b="1">
                <a:solidFill>
                  <a:schemeClr val="bg1"/>
                </a:solidFill>
              </a:rPr>
              <a:t>ΤΕΛΙΚΟ ΣΥΝΕΔΡΙΟ</a:t>
            </a:r>
            <a:endParaRPr lang="en-US" altLang="en-US" b="1">
              <a:solidFill>
                <a:schemeClr val="bg1"/>
              </a:solidFill>
            </a:endParaRPr>
          </a:p>
          <a:p>
            <a:pPr eaLnBrk="1" hangingPunct="1">
              <a:buFont typeface="Arial" panose="020B0604020202020204" pitchFamily="34" charset="0"/>
              <a:buNone/>
            </a:pPr>
            <a:endParaRPr lang="el-GR" altLang="en-US" b="1">
              <a:solidFill>
                <a:schemeClr val="bg1"/>
              </a:solidFill>
            </a:endParaRPr>
          </a:p>
          <a:p>
            <a:pPr eaLnBrk="1" hangingPunct="1">
              <a:buFont typeface="Arial" panose="020B0604020202020204" pitchFamily="34" charset="0"/>
              <a:buNone/>
            </a:pPr>
            <a:endParaRPr lang="el-GR" altLang="en-US" b="1">
              <a:solidFill>
                <a:srgbClr val="898989"/>
              </a:solidFill>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Θέση περιεχομένου 2">
            <a:extLst>
              <a:ext uri="{FF2B5EF4-FFF2-40B4-BE49-F238E27FC236}">
                <a16:creationId xmlns:a16="http://schemas.microsoft.com/office/drawing/2014/main" id="{9C9DAF31-97A8-003E-C3B9-E102861CDE1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5661025"/>
            <a:ext cx="8229600" cy="1196975"/>
          </a:xfrm>
        </p:spPr>
      </p:pic>
      <p:pic>
        <p:nvPicPr>
          <p:cNvPr id="11267" name="Picture 1">
            <a:extLst>
              <a:ext uri="{FF2B5EF4-FFF2-40B4-BE49-F238E27FC236}">
                <a16:creationId xmlns:a16="http://schemas.microsoft.com/office/drawing/2014/main" id="{8B02736F-1F57-9431-2FA3-B7564E718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23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itle 13">
            <a:extLst>
              <a:ext uri="{FF2B5EF4-FFF2-40B4-BE49-F238E27FC236}">
                <a16:creationId xmlns:a16="http://schemas.microsoft.com/office/drawing/2014/main" id="{E583E913-86F1-5139-FC6E-4156D1AA5328}"/>
              </a:ext>
            </a:extLst>
          </p:cNvPr>
          <p:cNvSpPr>
            <a:spLocks noGrp="1"/>
          </p:cNvSpPr>
          <p:nvPr>
            <p:ph type="title"/>
          </p:nvPr>
        </p:nvSpPr>
        <p:spPr/>
        <p:txBody>
          <a:bodyPr/>
          <a:lstStyle/>
          <a:p>
            <a:r>
              <a:rPr lang="el-GR" altLang="en-US" sz="1800">
                <a:latin typeface="Verdana" panose="020B0604030504040204" pitchFamily="34" charset="0"/>
                <a:ea typeface="Verdana" panose="020B0604030504040204" pitchFamily="34" charset="0"/>
                <a:cs typeface="Verdana" panose="020B0604030504040204" pitchFamily="34" charset="0"/>
              </a:rPr>
              <a:t>ΣΥΜΒΑΣΕΙΣ Δ.Λ.Τ.Μ.</a:t>
            </a:r>
            <a:endParaRPr lang="en-US" altLang="en-US" sz="1800">
              <a:latin typeface="Verdana" panose="020B0604030504040204" pitchFamily="34" charset="0"/>
              <a:ea typeface="Verdana" panose="020B0604030504040204" pitchFamily="34" charset="0"/>
              <a:cs typeface="Verdana" panose="020B0604030504040204" pitchFamily="34" charset="0"/>
            </a:endParaRPr>
          </a:p>
        </p:txBody>
      </p:sp>
      <p:sp>
        <p:nvSpPr>
          <p:cNvPr id="17" name="Rectangle 16">
            <a:extLst>
              <a:ext uri="{FF2B5EF4-FFF2-40B4-BE49-F238E27FC236}">
                <a16:creationId xmlns:a16="http://schemas.microsoft.com/office/drawing/2014/main" id="{652F845A-4CB3-EB0A-D4CE-D738693BB384}"/>
              </a:ext>
            </a:extLst>
          </p:cNvPr>
          <p:cNvSpPr/>
          <p:nvPr/>
        </p:nvSpPr>
        <p:spPr>
          <a:xfrm>
            <a:off x="4470400" y="1849438"/>
            <a:ext cx="3622675" cy="50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70" name="TextBox 18">
            <a:extLst>
              <a:ext uri="{FF2B5EF4-FFF2-40B4-BE49-F238E27FC236}">
                <a16:creationId xmlns:a16="http://schemas.microsoft.com/office/drawing/2014/main" id="{DFF6ECC7-428C-9F98-C800-E4E9C49A4420}"/>
              </a:ext>
            </a:extLst>
          </p:cNvPr>
          <p:cNvSpPr txBox="1">
            <a:spLocks noChangeArrowheads="1"/>
          </p:cNvSpPr>
          <p:nvPr/>
        </p:nvSpPr>
        <p:spPr bwMode="auto">
          <a:xfrm>
            <a:off x="4424363" y="1919288"/>
            <a:ext cx="3532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FF0000"/>
                </a:solidFill>
                <a:latin typeface="Arial" panose="020B0604020202020204" pitchFamily="34" charset="0"/>
              </a:rPr>
              <a:t>EUROPORT A.E.: 33.901,60 € </a:t>
            </a:r>
            <a:r>
              <a:rPr lang="en-US" altLang="en-US" sz="1800" b="1">
                <a:solidFill>
                  <a:srgbClr val="FF0000"/>
                </a:solidFill>
                <a:latin typeface="Arial" panose="020B0604020202020204" pitchFamily="34" charset="0"/>
              </a:rPr>
              <a:t> </a:t>
            </a:r>
            <a:endParaRPr lang="en-US" altLang="en-US" sz="1800">
              <a:solidFill>
                <a:srgbClr val="FF0000"/>
              </a:solidFill>
              <a:latin typeface="Verdana" panose="020B0604030504040204" pitchFamily="34" charset="0"/>
            </a:endParaRPr>
          </a:p>
        </p:txBody>
      </p:sp>
      <p:sp>
        <p:nvSpPr>
          <p:cNvPr id="20" name="Rectangle 19">
            <a:extLst>
              <a:ext uri="{FF2B5EF4-FFF2-40B4-BE49-F238E27FC236}">
                <a16:creationId xmlns:a16="http://schemas.microsoft.com/office/drawing/2014/main" id="{9EF1E992-FC52-FD9F-D9FF-2318A28ADE82}"/>
              </a:ext>
            </a:extLst>
          </p:cNvPr>
          <p:cNvSpPr/>
          <p:nvPr/>
        </p:nvSpPr>
        <p:spPr>
          <a:xfrm>
            <a:off x="4457700" y="2557463"/>
            <a:ext cx="3635375" cy="511175"/>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70C0"/>
              </a:solidFill>
            </a:endParaRPr>
          </a:p>
        </p:txBody>
      </p:sp>
      <p:sp>
        <p:nvSpPr>
          <p:cNvPr id="11272" name="TextBox 20">
            <a:extLst>
              <a:ext uri="{FF2B5EF4-FFF2-40B4-BE49-F238E27FC236}">
                <a16:creationId xmlns:a16="http://schemas.microsoft.com/office/drawing/2014/main" id="{8F612CB1-AC1D-A19A-B4DE-CEBA5E3007DE}"/>
              </a:ext>
            </a:extLst>
          </p:cNvPr>
          <p:cNvSpPr txBox="1">
            <a:spLocks noChangeArrowheads="1"/>
          </p:cNvSpPr>
          <p:nvPr/>
        </p:nvSpPr>
        <p:spPr bwMode="auto">
          <a:xfrm>
            <a:off x="4470400" y="2662238"/>
            <a:ext cx="3486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70C0"/>
                </a:solidFill>
                <a:latin typeface="Verdana" panose="020B0604030504040204" pitchFamily="34" charset="0"/>
              </a:rPr>
              <a:t>WE DO </a:t>
            </a:r>
            <a:r>
              <a:rPr lang="el-GR" altLang="en-US" sz="1800">
                <a:solidFill>
                  <a:srgbClr val="0070C0"/>
                </a:solidFill>
                <a:latin typeface="Verdana" panose="020B0604030504040204" pitchFamily="34" charset="0"/>
              </a:rPr>
              <a:t>Ε.Ε.</a:t>
            </a:r>
            <a:r>
              <a:rPr lang="en-US" altLang="en-US" sz="1800">
                <a:solidFill>
                  <a:srgbClr val="0070C0"/>
                </a:solidFill>
                <a:latin typeface="Verdana" panose="020B0604030504040204" pitchFamily="34" charset="0"/>
              </a:rPr>
              <a:t>: 6.324,00 € </a:t>
            </a:r>
            <a:r>
              <a:rPr lang="el-GR" altLang="en-US" sz="1800">
                <a:solidFill>
                  <a:srgbClr val="0070C0"/>
                </a:solidFill>
                <a:latin typeface="Verdana" panose="020B0604030504040204" pitchFamily="34" charset="0"/>
              </a:rPr>
              <a:t> </a:t>
            </a:r>
            <a:endParaRPr lang="en-US" altLang="en-US" sz="1800">
              <a:solidFill>
                <a:srgbClr val="0070C0"/>
              </a:solidFill>
              <a:latin typeface="Verdana" panose="020B0604030504040204" pitchFamily="34" charset="0"/>
            </a:endParaRPr>
          </a:p>
        </p:txBody>
      </p:sp>
      <p:sp>
        <p:nvSpPr>
          <p:cNvPr id="22" name="Rectangle 21">
            <a:extLst>
              <a:ext uri="{FF2B5EF4-FFF2-40B4-BE49-F238E27FC236}">
                <a16:creationId xmlns:a16="http://schemas.microsoft.com/office/drawing/2014/main" id="{64585B08-EA92-E9FE-BDB7-52183BD6616B}"/>
              </a:ext>
            </a:extLst>
          </p:cNvPr>
          <p:cNvSpPr/>
          <p:nvPr/>
        </p:nvSpPr>
        <p:spPr>
          <a:xfrm>
            <a:off x="4491038" y="3284538"/>
            <a:ext cx="3602037" cy="51117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74" name="TextBox 22">
            <a:extLst>
              <a:ext uri="{FF2B5EF4-FFF2-40B4-BE49-F238E27FC236}">
                <a16:creationId xmlns:a16="http://schemas.microsoft.com/office/drawing/2014/main" id="{027B891F-5056-456D-59A6-9F8B14BFC855}"/>
              </a:ext>
            </a:extLst>
          </p:cNvPr>
          <p:cNvSpPr txBox="1">
            <a:spLocks noChangeArrowheads="1"/>
          </p:cNvSpPr>
          <p:nvPr/>
        </p:nvSpPr>
        <p:spPr bwMode="auto">
          <a:xfrm>
            <a:off x="4491038" y="3382963"/>
            <a:ext cx="3465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B050"/>
                </a:solidFill>
                <a:latin typeface="Arial" panose="020B0604020202020204" pitchFamily="34" charset="0"/>
              </a:rPr>
              <a:t>Satways Ltd : 179.366,00 € </a:t>
            </a:r>
            <a:endParaRPr lang="en-US" altLang="en-US" sz="1800">
              <a:solidFill>
                <a:srgbClr val="00B050"/>
              </a:solidFill>
              <a:latin typeface="Verdana" panose="020B0604030504040204" pitchFamily="34" charset="0"/>
            </a:endParaRPr>
          </a:p>
        </p:txBody>
      </p:sp>
      <p:sp>
        <p:nvSpPr>
          <p:cNvPr id="24" name="Rectangle 23">
            <a:extLst>
              <a:ext uri="{FF2B5EF4-FFF2-40B4-BE49-F238E27FC236}">
                <a16:creationId xmlns:a16="http://schemas.microsoft.com/office/drawing/2014/main" id="{2B39121D-2C29-DC62-CC7D-2DA47AE469B2}"/>
              </a:ext>
            </a:extLst>
          </p:cNvPr>
          <p:cNvSpPr/>
          <p:nvPr/>
        </p:nvSpPr>
        <p:spPr>
          <a:xfrm>
            <a:off x="4498975" y="4011613"/>
            <a:ext cx="3594100" cy="511175"/>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accent6">
                  <a:lumMod val="50000"/>
                </a:schemeClr>
              </a:solidFill>
            </a:endParaRPr>
          </a:p>
        </p:txBody>
      </p:sp>
      <p:sp>
        <p:nvSpPr>
          <p:cNvPr id="25" name="TextBox 24">
            <a:extLst>
              <a:ext uri="{FF2B5EF4-FFF2-40B4-BE49-F238E27FC236}">
                <a16:creationId xmlns:a16="http://schemas.microsoft.com/office/drawing/2014/main" id="{95B96F85-0B15-8D80-C116-1034F71FFC18}"/>
              </a:ext>
            </a:extLst>
          </p:cNvPr>
          <p:cNvSpPr txBox="1"/>
          <p:nvPr/>
        </p:nvSpPr>
        <p:spPr>
          <a:xfrm>
            <a:off x="4511675" y="4116388"/>
            <a:ext cx="3300413" cy="368300"/>
          </a:xfrm>
          <a:prstGeom prst="rect">
            <a:avLst/>
          </a:prstGeom>
          <a:noFill/>
        </p:spPr>
        <p:txBody>
          <a:bodyPr>
            <a:spAutoFit/>
          </a:bodyPr>
          <a:lstStyle/>
          <a:p>
            <a:pPr>
              <a:defRPr/>
            </a:pPr>
            <a:r>
              <a:rPr lang="en-US" dirty="0">
                <a:solidFill>
                  <a:schemeClr val="accent6">
                    <a:lumMod val="50000"/>
                  </a:schemeClr>
                </a:solidFill>
                <a:latin typeface="Arial" panose="020B0604020202020204" pitchFamily="34" charset="0"/>
              </a:rPr>
              <a:t>BGI EUROPE : 44.764,00 €</a:t>
            </a:r>
            <a:endParaRPr lang="en-US" dirty="0">
              <a:solidFill>
                <a:schemeClr val="accent6">
                  <a:lumMod val="50000"/>
                </a:schemeClr>
              </a:solidFill>
            </a:endParaRPr>
          </a:p>
        </p:txBody>
      </p:sp>
      <p:sp>
        <p:nvSpPr>
          <p:cNvPr id="26" name="Rectangle 25">
            <a:extLst>
              <a:ext uri="{FF2B5EF4-FFF2-40B4-BE49-F238E27FC236}">
                <a16:creationId xmlns:a16="http://schemas.microsoft.com/office/drawing/2014/main" id="{2AE95BD7-BA98-FAFE-6015-F5ED00784E3D}"/>
              </a:ext>
            </a:extLst>
          </p:cNvPr>
          <p:cNvSpPr/>
          <p:nvPr/>
        </p:nvSpPr>
        <p:spPr>
          <a:xfrm>
            <a:off x="4491038" y="4722813"/>
            <a:ext cx="3602037" cy="5080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78" name="TextBox 26">
            <a:extLst>
              <a:ext uri="{FF2B5EF4-FFF2-40B4-BE49-F238E27FC236}">
                <a16:creationId xmlns:a16="http://schemas.microsoft.com/office/drawing/2014/main" id="{89950D6C-4959-69FD-9E05-7D8F6EA4E778}"/>
              </a:ext>
            </a:extLst>
          </p:cNvPr>
          <p:cNvSpPr txBox="1">
            <a:spLocks noChangeArrowheads="1"/>
          </p:cNvSpPr>
          <p:nvPr/>
        </p:nvSpPr>
        <p:spPr bwMode="auto">
          <a:xfrm>
            <a:off x="4503738" y="4824413"/>
            <a:ext cx="3813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l-GR" altLang="en-US" sz="1800">
                <a:solidFill>
                  <a:srgbClr val="7030A0"/>
                </a:solidFill>
                <a:latin typeface="Arial" panose="020B0604020202020204" pitchFamily="34" charset="0"/>
              </a:rPr>
              <a:t>Τσακίρης Θωμάς</a:t>
            </a:r>
            <a:r>
              <a:rPr lang="en-US" altLang="en-US" sz="1800">
                <a:solidFill>
                  <a:srgbClr val="7030A0"/>
                </a:solidFill>
                <a:latin typeface="Arial" panose="020B0604020202020204" pitchFamily="34" charset="0"/>
              </a:rPr>
              <a:t> : 2.000,00 €  </a:t>
            </a:r>
          </a:p>
          <a:p>
            <a:pPr>
              <a:spcBef>
                <a:spcPct val="0"/>
              </a:spcBef>
              <a:buFontTx/>
              <a:buNone/>
            </a:pPr>
            <a:endParaRPr lang="en-US" altLang="en-US" sz="1800">
              <a:solidFill>
                <a:srgbClr val="7030A0"/>
              </a:solidFill>
              <a:latin typeface="Verdana" panose="020B0604030504040204" pitchFamily="34" charset="0"/>
            </a:endParaRPr>
          </a:p>
        </p:txBody>
      </p:sp>
      <p:pic>
        <p:nvPicPr>
          <p:cNvPr id="11279" name="Picture 2">
            <a:extLst>
              <a:ext uri="{FF2B5EF4-FFF2-40B4-BE49-F238E27FC236}">
                <a16:creationId xmlns:a16="http://schemas.microsoft.com/office/drawing/2014/main" id="{D1E06346-4B48-592E-5C87-3611DB8047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350" t="30400" r="57875" b="10800"/>
          <a:stretch>
            <a:fillRect/>
          </a:stretch>
        </p:blipFill>
        <p:spPr bwMode="auto">
          <a:xfrm>
            <a:off x="755650" y="1525588"/>
            <a:ext cx="3384550" cy="417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Τίτλος 1">
            <a:extLst>
              <a:ext uri="{FF2B5EF4-FFF2-40B4-BE49-F238E27FC236}">
                <a16:creationId xmlns:a16="http://schemas.microsoft.com/office/drawing/2014/main" id="{6AE93751-71AF-9E60-3E4B-EA762770FB5A}"/>
              </a:ext>
            </a:extLst>
          </p:cNvPr>
          <p:cNvSpPr>
            <a:spLocks noGrp="1"/>
          </p:cNvSpPr>
          <p:nvPr>
            <p:ph type="title"/>
          </p:nvPr>
        </p:nvSpPr>
        <p:spPr>
          <a:xfrm>
            <a:off x="395288" y="1246188"/>
            <a:ext cx="8229600" cy="503237"/>
          </a:xfrm>
        </p:spPr>
        <p:txBody>
          <a:bodyPr/>
          <a:lstStyle/>
          <a:p>
            <a:pPr eaLnBrk="1" hangingPunct="1"/>
            <a:r>
              <a:rPr lang="el-GR" altLang="el-GR" sz="1800" b="1">
                <a:latin typeface="Verdana" panose="020B0604030504040204" pitchFamily="34" charset="0"/>
              </a:rPr>
              <a:t>Υλοποίηση Π.Ε. Δ.Λ.Τ.Μ.</a:t>
            </a:r>
            <a:endParaRPr lang="el-GR" altLang="el-GR"/>
          </a:p>
        </p:txBody>
      </p:sp>
      <p:pic>
        <p:nvPicPr>
          <p:cNvPr id="12291" name="Θέση περιεχομένου 2">
            <a:extLst>
              <a:ext uri="{FF2B5EF4-FFF2-40B4-BE49-F238E27FC236}">
                <a16:creationId xmlns:a16="http://schemas.microsoft.com/office/drawing/2014/main" id="{BD61A3FF-2413-7AC2-C627-8BAA193FC2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5661025"/>
            <a:ext cx="8229600" cy="1196975"/>
          </a:xfrm>
        </p:spPr>
      </p:pic>
      <p:pic>
        <p:nvPicPr>
          <p:cNvPr id="12292" name="Picture 1">
            <a:extLst>
              <a:ext uri="{FF2B5EF4-FFF2-40B4-BE49-F238E27FC236}">
                <a16:creationId xmlns:a16="http://schemas.microsoft.com/office/drawing/2014/main" id="{F53AE288-2A18-1496-3CBE-A343C756D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23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a:extLst>
              <a:ext uri="{FF2B5EF4-FFF2-40B4-BE49-F238E27FC236}">
                <a16:creationId xmlns:a16="http://schemas.microsoft.com/office/drawing/2014/main" id="{A2E57A95-0CBA-9E04-0E2D-A7A8D7BCA4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9950" y="1749425"/>
            <a:ext cx="4741863"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Τίτλος 1">
            <a:extLst>
              <a:ext uri="{FF2B5EF4-FFF2-40B4-BE49-F238E27FC236}">
                <a16:creationId xmlns:a16="http://schemas.microsoft.com/office/drawing/2014/main" id="{26D60DEF-0F35-ED2B-1009-6DC10364C762}"/>
              </a:ext>
            </a:extLst>
          </p:cNvPr>
          <p:cNvSpPr>
            <a:spLocks noGrp="1"/>
          </p:cNvSpPr>
          <p:nvPr>
            <p:ph type="title"/>
          </p:nvPr>
        </p:nvSpPr>
        <p:spPr>
          <a:xfrm>
            <a:off x="457200" y="1319213"/>
            <a:ext cx="8229600" cy="501650"/>
          </a:xfrm>
        </p:spPr>
        <p:txBody>
          <a:bodyPr/>
          <a:lstStyle/>
          <a:p>
            <a:pPr eaLnBrk="1" hangingPunct="1"/>
            <a:r>
              <a:rPr lang="el-GR" altLang="en-US" sz="1800" b="1">
                <a:latin typeface="Verdana" panose="020B0604030504040204" pitchFamily="34" charset="0"/>
              </a:rPr>
              <a:t>ΠΕ </a:t>
            </a:r>
            <a:r>
              <a:rPr lang="en-US" altLang="en-US" sz="1800" b="1">
                <a:latin typeface="Verdana" panose="020B0604030504040204" pitchFamily="34" charset="0"/>
              </a:rPr>
              <a:t>2</a:t>
            </a:r>
            <a:r>
              <a:rPr lang="el-GR" altLang="en-US" sz="1800" b="1">
                <a:latin typeface="Verdana" panose="020B0604030504040204" pitchFamily="34" charset="0"/>
              </a:rPr>
              <a:t> </a:t>
            </a:r>
            <a:r>
              <a:rPr lang="el-GR" altLang="en-US"/>
              <a:t> </a:t>
            </a:r>
            <a:r>
              <a:rPr lang="el-GR" altLang="en-US" sz="1800" b="1">
                <a:latin typeface="Arial" panose="020B0604020202020204" pitchFamily="34" charset="0"/>
              </a:rPr>
              <a:t>Δημοσιότητα και πληροφόρηση </a:t>
            </a:r>
            <a:endParaRPr lang="el-GR" altLang="el-GR"/>
          </a:p>
        </p:txBody>
      </p:sp>
      <p:pic>
        <p:nvPicPr>
          <p:cNvPr id="13315" name="Θέση περιεχομένου 2">
            <a:extLst>
              <a:ext uri="{FF2B5EF4-FFF2-40B4-BE49-F238E27FC236}">
                <a16:creationId xmlns:a16="http://schemas.microsoft.com/office/drawing/2014/main" id="{91284EE2-39BD-A4E9-75E1-EFD2F784561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5661025"/>
            <a:ext cx="8229600" cy="1196975"/>
          </a:xfrm>
        </p:spPr>
      </p:pic>
      <p:pic>
        <p:nvPicPr>
          <p:cNvPr id="13316" name="Picture 1">
            <a:extLst>
              <a:ext uri="{FF2B5EF4-FFF2-40B4-BE49-F238E27FC236}">
                <a16:creationId xmlns:a16="http://schemas.microsoft.com/office/drawing/2014/main" id="{C551F352-18CA-F784-C403-1D40AC5FB9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23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a:extLst>
              <a:ext uri="{FF2B5EF4-FFF2-40B4-BE49-F238E27FC236}">
                <a16:creationId xmlns:a16="http://schemas.microsoft.com/office/drawing/2014/main" id="{37B4E22C-2D76-5416-1104-DB8687ECEB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100" t="17801" r="43700" b="6606"/>
          <a:stretch>
            <a:fillRect/>
          </a:stretch>
        </p:blipFill>
        <p:spPr bwMode="auto">
          <a:xfrm>
            <a:off x="490538" y="1844675"/>
            <a:ext cx="2303462"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5F14A7B-5E74-D9CF-9F9E-4819C2F689D7}"/>
              </a:ext>
            </a:extLst>
          </p:cNvPr>
          <p:cNvPicPr>
            <a:picLocks noChangeAspect="1"/>
          </p:cNvPicPr>
          <p:nvPr/>
        </p:nvPicPr>
        <p:blipFill rotWithShape="1">
          <a:blip r:embed="rId5"/>
          <a:srcRect l="14563" t="24405" r="30939" b="13601"/>
          <a:stretch/>
        </p:blipFill>
        <p:spPr>
          <a:xfrm>
            <a:off x="3105150" y="1870075"/>
            <a:ext cx="3354388" cy="2146300"/>
          </a:xfrm>
          <a:prstGeom prst="rect">
            <a:avLst/>
          </a:prstGeom>
          <a:ln>
            <a:solidFill>
              <a:schemeClr val="bg1">
                <a:lumMod val="85000"/>
              </a:schemeClr>
            </a:solidFill>
          </a:ln>
        </p:spPr>
      </p:pic>
      <p:pic>
        <p:nvPicPr>
          <p:cNvPr id="4" name="Picture 3">
            <a:extLst>
              <a:ext uri="{FF2B5EF4-FFF2-40B4-BE49-F238E27FC236}">
                <a16:creationId xmlns:a16="http://schemas.microsoft.com/office/drawing/2014/main" id="{C6A280EA-0806-8D98-FF68-CD1A5F1662EE}"/>
              </a:ext>
            </a:extLst>
          </p:cNvPr>
          <p:cNvPicPr>
            <a:picLocks noChangeAspect="1"/>
          </p:cNvPicPr>
          <p:nvPr/>
        </p:nvPicPr>
        <p:blipFill rotWithShape="1">
          <a:blip r:embed="rId6"/>
          <a:srcRect l="14563" t="22001" r="30939" b="13600"/>
          <a:stretch/>
        </p:blipFill>
        <p:spPr>
          <a:xfrm>
            <a:off x="3082925" y="4060825"/>
            <a:ext cx="3343275" cy="2222500"/>
          </a:xfrm>
          <a:prstGeom prst="rect">
            <a:avLst/>
          </a:prstGeom>
          <a:ln>
            <a:solidFill>
              <a:schemeClr val="bg1">
                <a:lumMod val="85000"/>
              </a:schemeClr>
            </a:solidFill>
          </a:ln>
        </p:spPr>
      </p:pic>
      <p:pic>
        <p:nvPicPr>
          <p:cNvPr id="13320" name="Picture 10">
            <a:extLst>
              <a:ext uri="{FF2B5EF4-FFF2-40B4-BE49-F238E27FC236}">
                <a16:creationId xmlns:a16="http://schemas.microsoft.com/office/drawing/2014/main" id="{D62680EA-FA44-C326-6483-5B0A086621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3952" t="14784" r="47636" b="5205"/>
          <a:stretch>
            <a:fillRect/>
          </a:stretch>
        </p:blipFill>
        <p:spPr bwMode="auto">
          <a:xfrm>
            <a:off x="6715125" y="1844675"/>
            <a:ext cx="16827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Θέση περιεχομένου 2">
            <a:extLst>
              <a:ext uri="{FF2B5EF4-FFF2-40B4-BE49-F238E27FC236}">
                <a16:creationId xmlns:a16="http://schemas.microsoft.com/office/drawing/2014/main" id="{1BD42A37-9A7D-19EE-D594-1DBF88925B2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5661025"/>
            <a:ext cx="8229600" cy="1196975"/>
          </a:xfrm>
        </p:spPr>
      </p:pic>
      <p:pic>
        <p:nvPicPr>
          <p:cNvPr id="14339" name="Picture 1">
            <a:extLst>
              <a:ext uri="{FF2B5EF4-FFF2-40B4-BE49-F238E27FC236}">
                <a16:creationId xmlns:a16="http://schemas.microsoft.com/office/drawing/2014/main" id="{062DAAB1-9606-B139-C4A2-9FD3647D2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259080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Τίτλος 1">
            <a:extLst>
              <a:ext uri="{FF2B5EF4-FFF2-40B4-BE49-F238E27FC236}">
                <a16:creationId xmlns:a16="http://schemas.microsoft.com/office/drawing/2014/main" id="{18633616-ED76-BD28-1F9A-21FE70773FF5}"/>
              </a:ext>
            </a:extLst>
          </p:cNvPr>
          <p:cNvSpPr>
            <a:spLocks noGrp="1"/>
          </p:cNvSpPr>
          <p:nvPr>
            <p:ph type="title"/>
          </p:nvPr>
        </p:nvSpPr>
        <p:spPr>
          <a:xfrm>
            <a:off x="457200" y="1319213"/>
            <a:ext cx="8229600" cy="298450"/>
          </a:xfrm>
        </p:spPr>
        <p:txBody>
          <a:bodyPr/>
          <a:lstStyle/>
          <a:p>
            <a:pPr eaLnBrk="1" hangingPunct="1"/>
            <a:r>
              <a:rPr lang="el-GR" altLang="en-US" sz="1800" b="1">
                <a:latin typeface="Verdana" panose="020B0604030504040204" pitchFamily="34" charset="0"/>
              </a:rPr>
              <a:t>ΠΕ </a:t>
            </a:r>
            <a:r>
              <a:rPr lang="en-US" altLang="en-US" sz="1800" b="1">
                <a:latin typeface="Verdana" panose="020B0604030504040204" pitchFamily="34" charset="0"/>
              </a:rPr>
              <a:t>2</a:t>
            </a:r>
            <a:r>
              <a:rPr lang="el-GR" altLang="en-US" sz="1800" b="1">
                <a:latin typeface="Verdana" panose="020B0604030504040204" pitchFamily="34" charset="0"/>
              </a:rPr>
              <a:t> </a:t>
            </a:r>
            <a:r>
              <a:rPr lang="el-GR" altLang="en-US"/>
              <a:t> </a:t>
            </a:r>
            <a:r>
              <a:rPr lang="el-GR" altLang="en-US" sz="1800" b="1">
                <a:latin typeface="Arial" panose="020B0604020202020204" pitchFamily="34" charset="0"/>
              </a:rPr>
              <a:t>Δημοσιότητα και πληροφόρηση </a:t>
            </a:r>
            <a:endParaRPr lang="el-GR" altLang="el-GR"/>
          </a:p>
        </p:txBody>
      </p:sp>
      <p:pic>
        <p:nvPicPr>
          <p:cNvPr id="14341" name="Picture 3">
            <a:extLst>
              <a:ext uri="{FF2B5EF4-FFF2-40B4-BE49-F238E27FC236}">
                <a16:creationId xmlns:a16="http://schemas.microsoft.com/office/drawing/2014/main" id="{3475F169-77DE-D157-D6AC-A7AB079BFA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1338" t="38800" r="27164" b="17799"/>
          <a:stretch>
            <a:fillRect/>
          </a:stretch>
        </p:blipFill>
        <p:spPr bwMode="auto">
          <a:xfrm>
            <a:off x="661988" y="2565400"/>
            <a:ext cx="2901950"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5">
            <a:extLst>
              <a:ext uri="{FF2B5EF4-FFF2-40B4-BE49-F238E27FC236}">
                <a16:creationId xmlns:a16="http://schemas.microsoft.com/office/drawing/2014/main" id="{2974A169-0E23-812A-8232-E7D6CCDE50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1338" t="51401" r="26920" b="22000"/>
          <a:stretch>
            <a:fillRect/>
          </a:stretch>
        </p:blipFill>
        <p:spPr bwMode="auto">
          <a:xfrm>
            <a:off x="3779838" y="2652713"/>
            <a:ext cx="4176712"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Θέση περιεχομένου 2">
            <a:extLst>
              <a:ext uri="{FF2B5EF4-FFF2-40B4-BE49-F238E27FC236}">
                <a16:creationId xmlns:a16="http://schemas.microsoft.com/office/drawing/2014/main" id="{B34AEAB0-EAA6-3AE5-B45D-3341FB9F52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5661025"/>
            <a:ext cx="8229600" cy="1196975"/>
          </a:xfrm>
        </p:spPr>
      </p:pic>
      <p:pic>
        <p:nvPicPr>
          <p:cNvPr id="15363" name="Picture 1">
            <a:extLst>
              <a:ext uri="{FF2B5EF4-FFF2-40B4-BE49-F238E27FC236}">
                <a16:creationId xmlns:a16="http://schemas.microsoft.com/office/drawing/2014/main" id="{9869E340-6E92-2FC8-2614-64916DD448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259080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Τίτλος 1">
            <a:extLst>
              <a:ext uri="{FF2B5EF4-FFF2-40B4-BE49-F238E27FC236}">
                <a16:creationId xmlns:a16="http://schemas.microsoft.com/office/drawing/2014/main" id="{3EB43E20-9CE6-3427-6276-5AB47617334E}"/>
              </a:ext>
            </a:extLst>
          </p:cNvPr>
          <p:cNvSpPr>
            <a:spLocks noGrp="1"/>
          </p:cNvSpPr>
          <p:nvPr>
            <p:ph type="title"/>
          </p:nvPr>
        </p:nvSpPr>
        <p:spPr>
          <a:xfrm>
            <a:off x="457200" y="1319213"/>
            <a:ext cx="8229600" cy="298450"/>
          </a:xfrm>
        </p:spPr>
        <p:txBody>
          <a:bodyPr/>
          <a:lstStyle/>
          <a:p>
            <a:pPr eaLnBrk="1" hangingPunct="1"/>
            <a:r>
              <a:rPr lang="el-GR" altLang="en-US" sz="1800" b="1">
                <a:latin typeface="Verdana" panose="020B0604030504040204" pitchFamily="34" charset="0"/>
              </a:rPr>
              <a:t>ΠΕ 4.1.1 </a:t>
            </a:r>
            <a:r>
              <a:rPr lang="el-GR" altLang="en-US"/>
              <a:t> </a:t>
            </a:r>
            <a:r>
              <a:rPr lang="el-GR" altLang="en-US" sz="1800" b="1">
                <a:latin typeface="Arial" panose="020B0604020202020204" pitchFamily="34" charset="0"/>
              </a:rPr>
              <a:t>Ετοιμασία Σχεδίων Έκτακτης Ανάγκης</a:t>
            </a:r>
            <a:endParaRPr lang="el-GR" altLang="el-GR"/>
          </a:p>
        </p:txBody>
      </p:sp>
      <p:pic>
        <p:nvPicPr>
          <p:cNvPr id="15365" name="Picture 4">
            <a:extLst>
              <a:ext uri="{FF2B5EF4-FFF2-40B4-BE49-F238E27FC236}">
                <a16:creationId xmlns:a16="http://schemas.microsoft.com/office/drawing/2014/main" id="{F10C4C54-054D-C657-1C65-448E40F626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2912" t="10802" r="24013" b="6606"/>
          <a:stretch>
            <a:fillRect/>
          </a:stretch>
        </p:blipFill>
        <p:spPr bwMode="auto">
          <a:xfrm>
            <a:off x="3276600" y="1916113"/>
            <a:ext cx="2665413"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Τίτλος 1">
            <a:extLst>
              <a:ext uri="{FF2B5EF4-FFF2-40B4-BE49-F238E27FC236}">
                <a16:creationId xmlns:a16="http://schemas.microsoft.com/office/drawing/2014/main" id="{C68DBD71-DAEC-916C-265B-11A90A43E790}"/>
              </a:ext>
            </a:extLst>
          </p:cNvPr>
          <p:cNvSpPr>
            <a:spLocks noGrp="1"/>
          </p:cNvSpPr>
          <p:nvPr>
            <p:ph type="title"/>
          </p:nvPr>
        </p:nvSpPr>
        <p:spPr>
          <a:xfrm>
            <a:off x="457200" y="1416050"/>
            <a:ext cx="8229600" cy="319088"/>
          </a:xfrm>
        </p:spPr>
        <p:txBody>
          <a:bodyPr/>
          <a:lstStyle/>
          <a:p>
            <a:pPr eaLnBrk="1" hangingPunct="1"/>
            <a:r>
              <a:rPr lang="el-GR" altLang="en-US" sz="1800" b="1">
                <a:latin typeface="Verdana" panose="020B0604030504040204" pitchFamily="34" charset="0"/>
              </a:rPr>
              <a:t>ΠΕ 4 </a:t>
            </a:r>
            <a:r>
              <a:rPr lang="el-GR" altLang="en-US"/>
              <a:t> </a:t>
            </a:r>
            <a:r>
              <a:rPr lang="el-GR" altLang="en-US" sz="1800" b="1">
                <a:latin typeface="Arial" panose="020B0604020202020204" pitchFamily="34" charset="0"/>
              </a:rPr>
              <a:t>Απόκτηση υλικοτεχνικών Υποδομών</a:t>
            </a:r>
            <a:endParaRPr lang="el-GR" altLang="el-GR"/>
          </a:p>
        </p:txBody>
      </p:sp>
      <p:pic>
        <p:nvPicPr>
          <p:cNvPr id="16387" name="Θέση περιεχομένου 2">
            <a:extLst>
              <a:ext uri="{FF2B5EF4-FFF2-40B4-BE49-F238E27FC236}">
                <a16:creationId xmlns:a16="http://schemas.microsoft.com/office/drawing/2014/main" id="{1DDC2923-6077-B95F-AC3A-0CEE8D04A0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5661025"/>
            <a:ext cx="8229600" cy="1196975"/>
          </a:xfrm>
        </p:spPr>
      </p:pic>
      <p:pic>
        <p:nvPicPr>
          <p:cNvPr id="16388" name="Picture 1">
            <a:extLst>
              <a:ext uri="{FF2B5EF4-FFF2-40B4-BE49-F238E27FC236}">
                <a16:creationId xmlns:a16="http://schemas.microsoft.com/office/drawing/2014/main" id="{8B3F64F8-5AC8-A61D-718B-428B6CD8D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23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3">
            <a:extLst>
              <a:ext uri="{FF2B5EF4-FFF2-40B4-BE49-F238E27FC236}">
                <a16:creationId xmlns:a16="http://schemas.microsoft.com/office/drawing/2014/main" id="{6745DDF3-F511-BA87-39F9-B15C95D9D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399" t="41338" r="8002" b="40552"/>
          <a:stretch>
            <a:fillRect/>
          </a:stretch>
        </p:blipFill>
        <p:spPr bwMode="auto">
          <a:xfrm>
            <a:off x="452438" y="2008188"/>
            <a:ext cx="424815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2">
            <a:extLst>
              <a:ext uri="{FF2B5EF4-FFF2-40B4-BE49-F238E27FC236}">
                <a16:creationId xmlns:a16="http://schemas.microsoft.com/office/drawing/2014/main" id="{C7034C66-838C-4BB9-35F0-55FFAB3D59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1338" t="9543" r="19289" b="29211"/>
          <a:stretch>
            <a:fillRect/>
          </a:stretch>
        </p:blipFill>
        <p:spPr bwMode="auto">
          <a:xfrm>
            <a:off x="5089525" y="2008188"/>
            <a:ext cx="360045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5">
            <a:extLst>
              <a:ext uri="{FF2B5EF4-FFF2-40B4-BE49-F238E27FC236}">
                <a16:creationId xmlns:a16="http://schemas.microsoft.com/office/drawing/2014/main" id="{946CD324-0F3D-715A-4DE2-55E9DB7DFA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500" t="15747" r="19289" b="13602"/>
          <a:stretch>
            <a:fillRect/>
          </a:stretch>
        </p:blipFill>
        <p:spPr bwMode="auto">
          <a:xfrm>
            <a:off x="1325563" y="3854450"/>
            <a:ext cx="3600450"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Τίτλος 1">
            <a:extLst>
              <a:ext uri="{FF2B5EF4-FFF2-40B4-BE49-F238E27FC236}">
                <a16:creationId xmlns:a16="http://schemas.microsoft.com/office/drawing/2014/main" id="{BABC8FFF-1188-CB9F-BE36-ABEBA8DEB2C3}"/>
              </a:ext>
            </a:extLst>
          </p:cNvPr>
          <p:cNvSpPr>
            <a:spLocks noGrp="1"/>
          </p:cNvSpPr>
          <p:nvPr>
            <p:ph type="title"/>
          </p:nvPr>
        </p:nvSpPr>
        <p:spPr>
          <a:xfrm>
            <a:off x="457200" y="1411288"/>
            <a:ext cx="8229600" cy="317500"/>
          </a:xfrm>
        </p:spPr>
        <p:txBody>
          <a:bodyPr/>
          <a:lstStyle/>
          <a:p>
            <a:pPr eaLnBrk="1" hangingPunct="1"/>
            <a:r>
              <a:rPr lang="el-GR" altLang="en-US" sz="1800" b="1">
                <a:latin typeface="Verdana" panose="020B0604030504040204" pitchFamily="34" charset="0"/>
              </a:rPr>
              <a:t>ΠΕ 4 </a:t>
            </a:r>
            <a:r>
              <a:rPr lang="el-GR" altLang="en-US"/>
              <a:t> </a:t>
            </a:r>
            <a:r>
              <a:rPr lang="el-GR" altLang="en-US" sz="1800" b="1">
                <a:latin typeface="Arial" panose="020B0604020202020204" pitchFamily="34" charset="0"/>
              </a:rPr>
              <a:t>Απόκτηση υλικοτεχνικών Υποδομών</a:t>
            </a:r>
            <a:endParaRPr lang="el-GR" altLang="el-GR"/>
          </a:p>
        </p:txBody>
      </p:sp>
      <p:pic>
        <p:nvPicPr>
          <p:cNvPr id="17411" name="Θέση περιεχομένου 2">
            <a:extLst>
              <a:ext uri="{FF2B5EF4-FFF2-40B4-BE49-F238E27FC236}">
                <a16:creationId xmlns:a16="http://schemas.microsoft.com/office/drawing/2014/main" id="{93E28004-D827-2149-CE41-936A29D43CF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5661025"/>
            <a:ext cx="8229600" cy="1196975"/>
          </a:xfrm>
        </p:spPr>
      </p:pic>
      <p:pic>
        <p:nvPicPr>
          <p:cNvPr id="17412" name="Picture 1">
            <a:extLst>
              <a:ext uri="{FF2B5EF4-FFF2-40B4-BE49-F238E27FC236}">
                <a16:creationId xmlns:a16="http://schemas.microsoft.com/office/drawing/2014/main" id="{DC04469D-C3A1-7135-4AFA-790A18D1D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23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7">
            <a:extLst>
              <a:ext uri="{FF2B5EF4-FFF2-40B4-BE49-F238E27FC236}">
                <a16:creationId xmlns:a16="http://schemas.microsoft.com/office/drawing/2014/main" id="{F3D21B54-FEFC-4487-E59E-DC6FDFBBCA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001" t="6602" r="38187" b="13600"/>
          <a:stretch>
            <a:fillRect/>
          </a:stretch>
        </p:blipFill>
        <p:spPr bwMode="auto">
          <a:xfrm>
            <a:off x="1908175" y="1916113"/>
            <a:ext cx="5184775"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Θέση περιεχομένου 2">
            <a:extLst>
              <a:ext uri="{FF2B5EF4-FFF2-40B4-BE49-F238E27FC236}">
                <a16:creationId xmlns:a16="http://schemas.microsoft.com/office/drawing/2014/main" id="{9E934672-E3D9-0C12-0D3C-29BF37BFE35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5661025"/>
            <a:ext cx="8229600" cy="1196975"/>
          </a:xfrm>
        </p:spPr>
      </p:pic>
      <p:pic>
        <p:nvPicPr>
          <p:cNvPr id="18435" name="Picture 1">
            <a:extLst>
              <a:ext uri="{FF2B5EF4-FFF2-40B4-BE49-F238E27FC236}">
                <a16:creationId xmlns:a16="http://schemas.microsoft.com/office/drawing/2014/main" id="{CE708501-5B74-221D-3B32-DA7DC4411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080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11E16C5-3DF7-CC4C-DC93-DCD01465E61B}"/>
              </a:ext>
            </a:extLst>
          </p:cNvPr>
          <p:cNvSpPr txBox="1"/>
          <p:nvPr/>
        </p:nvSpPr>
        <p:spPr>
          <a:xfrm>
            <a:off x="900113" y="2609850"/>
            <a:ext cx="7559675" cy="2170113"/>
          </a:xfrm>
          <a:prstGeom prst="rect">
            <a:avLst/>
          </a:prstGeom>
          <a:noFill/>
        </p:spPr>
        <p:txBody>
          <a:bodyPr>
            <a:spAutoFit/>
          </a:bodyPr>
          <a:lstStyle/>
          <a:p>
            <a:pPr>
              <a:lnSpc>
                <a:spcPct val="150000"/>
              </a:lnSpc>
              <a:defRPr/>
            </a:pPr>
            <a:r>
              <a:rPr lang="el-GR" sz="1400" dirty="0">
                <a:solidFill>
                  <a:srgbClr val="000000"/>
                </a:solidFill>
                <a:latin typeface="+mn-lt"/>
              </a:rPr>
              <a:t>Παραδοτέο 3.2.1 </a:t>
            </a:r>
            <a:r>
              <a:rPr lang="el-GR" sz="1400" dirty="0">
                <a:latin typeface="+mn-lt"/>
              </a:rPr>
              <a:t> </a:t>
            </a:r>
            <a:r>
              <a:rPr lang="el-GR" sz="1400" dirty="0">
                <a:solidFill>
                  <a:srgbClr val="000000"/>
                </a:solidFill>
                <a:latin typeface="+mn-lt"/>
              </a:rPr>
              <a:t>Σύστημα Διαχείρισης Συμβάντων</a:t>
            </a:r>
          </a:p>
          <a:p>
            <a:pPr>
              <a:lnSpc>
                <a:spcPct val="150000"/>
              </a:lnSpc>
              <a:defRPr/>
            </a:pPr>
            <a:r>
              <a:rPr lang="el-GR" sz="1400" dirty="0">
                <a:latin typeface="+mn-lt"/>
              </a:rPr>
              <a:t>Παραδοτέο 4.2.2 Σύστημα παρακολούθησης </a:t>
            </a:r>
            <a:r>
              <a:rPr lang="el-GR" sz="1400" dirty="0" err="1">
                <a:latin typeface="+mn-lt"/>
              </a:rPr>
              <a:t>κριπηδωμάτων</a:t>
            </a:r>
            <a:endParaRPr lang="el-GR" sz="1400" dirty="0">
              <a:latin typeface="+mn-lt"/>
            </a:endParaRPr>
          </a:p>
          <a:p>
            <a:pPr>
              <a:lnSpc>
                <a:spcPct val="150000"/>
              </a:lnSpc>
              <a:defRPr/>
            </a:pPr>
            <a:r>
              <a:rPr lang="el-GR" sz="1400" dirty="0">
                <a:latin typeface="+mn-lt"/>
              </a:rPr>
              <a:t>Παραδοτέο 4.2.3 Σύστημα Ελλιμενισμού Πλοίων</a:t>
            </a:r>
            <a:endParaRPr lang="el-GR" sz="1400" dirty="0">
              <a:solidFill>
                <a:srgbClr val="000000"/>
              </a:solidFill>
              <a:latin typeface="+mn-lt"/>
            </a:endParaRPr>
          </a:p>
          <a:p>
            <a:pPr>
              <a:defRPr/>
            </a:pPr>
            <a:endParaRPr lang="el-GR" dirty="0">
              <a:solidFill>
                <a:srgbClr val="000000"/>
              </a:solidFill>
            </a:endParaRPr>
          </a:p>
          <a:p>
            <a:pPr>
              <a:defRPr/>
            </a:pPr>
            <a:endParaRPr lang="el-GR" dirty="0">
              <a:solidFill>
                <a:srgbClr val="000000"/>
              </a:solidFill>
            </a:endParaRPr>
          </a:p>
          <a:p>
            <a:pPr>
              <a:defRPr/>
            </a:pPr>
            <a:endParaRPr lang="el-GR" dirty="0">
              <a:solidFill>
                <a:srgbClr val="000000"/>
              </a:solidFill>
            </a:endParaRPr>
          </a:p>
          <a:p>
            <a:pPr>
              <a:defRPr/>
            </a:pPr>
            <a:r>
              <a:rPr lang="el-GR" dirty="0"/>
              <a:t> </a:t>
            </a:r>
            <a:endParaRPr lang="en-US" dirty="0"/>
          </a:p>
        </p:txBody>
      </p:sp>
      <p:sp>
        <p:nvSpPr>
          <p:cNvPr id="18437" name="Τίτλος 1">
            <a:extLst>
              <a:ext uri="{FF2B5EF4-FFF2-40B4-BE49-F238E27FC236}">
                <a16:creationId xmlns:a16="http://schemas.microsoft.com/office/drawing/2014/main" id="{76585300-D640-5A96-4C41-C5BFEDA52FAA}"/>
              </a:ext>
            </a:extLst>
          </p:cNvPr>
          <p:cNvSpPr txBox="1">
            <a:spLocks/>
          </p:cNvSpPr>
          <p:nvPr/>
        </p:nvSpPr>
        <p:spPr bwMode="auto">
          <a:xfrm>
            <a:off x="457200" y="1411288"/>
            <a:ext cx="82296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l-GR" altLang="el-GR" sz="1800" b="1" dirty="0">
                <a:latin typeface="Verdana" panose="020B0604030504040204" pitchFamily="34" charset="0"/>
              </a:rPr>
              <a:t>Πληροφοριακά Συστήματα Έργου</a:t>
            </a:r>
            <a:endParaRPr lang="el-GR" altLang="el-GR" sz="4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Θέση περιεχομένου 2">
            <a:extLst>
              <a:ext uri="{FF2B5EF4-FFF2-40B4-BE49-F238E27FC236}">
                <a16:creationId xmlns:a16="http://schemas.microsoft.com/office/drawing/2014/main" id="{9E934672-E3D9-0C12-0D3C-29BF37BFE35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5661025"/>
            <a:ext cx="8229600" cy="1196975"/>
          </a:xfrm>
        </p:spPr>
      </p:pic>
      <p:pic>
        <p:nvPicPr>
          <p:cNvPr id="18435" name="Picture 1">
            <a:extLst>
              <a:ext uri="{FF2B5EF4-FFF2-40B4-BE49-F238E27FC236}">
                <a16:creationId xmlns:a16="http://schemas.microsoft.com/office/drawing/2014/main" id="{CE708501-5B74-221D-3B32-DA7DC4411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080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11E16C5-3DF7-CC4C-DC93-DCD01465E61B}"/>
              </a:ext>
            </a:extLst>
          </p:cNvPr>
          <p:cNvSpPr txBox="1"/>
          <p:nvPr/>
        </p:nvSpPr>
        <p:spPr>
          <a:xfrm>
            <a:off x="755576" y="1916832"/>
            <a:ext cx="7559675" cy="4247317"/>
          </a:xfrm>
          <a:prstGeom prst="rect">
            <a:avLst/>
          </a:prstGeom>
          <a:noFill/>
        </p:spPr>
        <p:txBody>
          <a:bodyPr>
            <a:spAutoFit/>
          </a:bodyPr>
          <a:lstStyle/>
          <a:p>
            <a:pPr marL="285750" indent="-285750">
              <a:buFont typeface="Wingdings" panose="05000000000000000000" pitchFamily="2" charset="2"/>
              <a:buChar char="Ø"/>
              <a:defRPr/>
            </a:pPr>
            <a:r>
              <a:rPr lang="el-GR" dirty="0">
                <a:solidFill>
                  <a:srgbClr val="000000"/>
                </a:solidFill>
              </a:rPr>
              <a:t>Δημιουργία συστήματος διαχείρισης συμβάντων-κρίσεων με κοινή επιχειρησιακή εικόνα μεταξύ των δύο χωρών, </a:t>
            </a:r>
          </a:p>
          <a:p>
            <a:pPr marL="285750" indent="-285750">
              <a:buFont typeface="Wingdings" panose="05000000000000000000" pitchFamily="2" charset="2"/>
              <a:buChar char="Ø"/>
              <a:defRPr/>
            </a:pPr>
            <a:r>
              <a:rPr lang="el-GR" dirty="0">
                <a:solidFill>
                  <a:srgbClr val="000000"/>
                </a:solidFill>
              </a:rPr>
              <a:t>Λογισμικό Διοίκησης και Ελέγχου (</a:t>
            </a:r>
            <a:r>
              <a:rPr lang="el-GR" dirty="0" err="1">
                <a:solidFill>
                  <a:srgbClr val="000000"/>
                </a:solidFill>
              </a:rPr>
              <a:t>Command</a:t>
            </a:r>
            <a:r>
              <a:rPr lang="el-GR" dirty="0">
                <a:solidFill>
                  <a:srgbClr val="000000"/>
                </a:solidFill>
              </a:rPr>
              <a:t> and </a:t>
            </a:r>
            <a:r>
              <a:rPr lang="el-GR" dirty="0" err="1">
                <a:solidFill>
                  <a:srgbClr val="000000"/>
                </a:solidFill>
              </a:rPr>
              <a:t>Control</a:t>
            </a:r>
            <a:r>
              <a:rPr lang="el-GR" dirty="0">
                <a:solidFill>
                  <a:srgbClr val="000000"/>
                </a:solidFill>
              </a:rPr>
              <a:t> – C2) κατ’ ελάχιστον 3 επιπέδων για τη βέλτιστη απόκριση του κρατικού μηχανισμού με δυνατότητες αμφίδρομης επικοινωνίας </a:t>
            </a:r>
          </a:p>
          <a:p>
            <a:pPr marL="285750" indent="-285750">
              <a:buFont typeface="Wingdings" panose="05000000000000000000" pitchFamily="2" charset="2"/>
              <a:buChar char="Ø"/>
              <a:defRPr/>
            </a:pPr>
            <a:r>
              <a:rPr lang="el-GR" dirty="0">
                <a:solidFill>
                  <a:srgbClr val="000000"/>
                </a:solidFill>
              </a:rPr>
              <a:t>Πληροφορίες σε ψηφιακό χάρτη για δημιουργία επιχειρησιακής εικόνας, θέσεων και εξέλιξης συμβάντων με παραγωγή αναφορών και αποθήκευση σε </a:t>
            </a:r>
            <a:r>
              <a:rPr lang="el-GR" dirty="0" err="1">
                <a:solidFill>
                  <a:srgbClr val="000000"/>
                </a:solidFill>
              </a:rPr>
              <a:t>γεωβάση</a:t>
            </a:r>
            <a:r>
              <a:rPr lang="el-GR" dirty="0">
                <a:solidFill>
                  <a:srgbClr val="000000"/>
                </a:solidFill>
              </a:rPr>
              <a:t>.</a:t>
            </a:r>
          </a:p>
          <a:p>
            <a:pPr marL="285750" indent="-285750">
              <a:buFont typeface="Wingdings" panose="05000000000000000000" pitchFamily="2" charset="2"/>
              <a:buChar char="Ø"/>
              <a:defRPr/>
            </a:pPr>
            <a:r>
              <a:rPr lang="el-GR" dirty="0">
                <a:solidFill>
                  <a:srgbClr val="000000"/>
                </a:solidFill>
              </a:rPr>
              <a:t>Εντοπισμό πλοίων με πιθανή παράνομη συμπεριφορά. </a:t>
            </a:r>
          </a:p>
          <a:p>
            <a:pPr marL="285750" indent="-285750">
              <a:buFont typeface="Wingdings" panose="05000000000000000000" pitchFamily="2" charset="2"/>
              <a:buChar char="Ø"/>
              <a:defRPr/>
            </a:pPr>
            <a:r>
              <a:rPr lang="el-GR" dirty="0">
                <a:solidFill>
                  <a:srgbClr val="000000"/>
                </a:solidFill>
              </a:rPr>
              <a:t>Εργαλεία </a:t>
            </a:r>
            <a:r>
              <a:rPr lang="el-GR" dirty="0" err="1">
                <a:solidFill>
                  <a:srgbClr val="000000"/>
                </a:solidFill>
              </a:rPr>
              <a:t>συνεργατικότητας</a:t>
            </a:r>
            <a:r>
              <a:rPr lang="el-GR" dirty="0">
                <a:solidFill>
                  <a:srgbClr val="000000"/>
                </a:solidFill>
              </a:rPr>
              <a:t> (</a:t>
            </a:r>
            <a:r>
              <a:rPr lang="el-GR" dirty="0" err="1">
                <a:solidFill>
                  <a:srgbClr val="000000"/>
                </a:solidFill>
              </a:rPr>
              <a:t>collaboration</a:t>
            </a:r>
            <a:r>
              <a:rPr lang="el-GR" dirty="0">
                <a:solidFill>
                  <a:srgbClr val="000000"/>
                </a:solidFill>
              </a:rPr>
              <a:t> </a:t>
            </a:r>
            <a:r>
              <a:rPr lang="el-GR" dirty="0" err="1">
                <a:solidFill>
                  <a:srgbClr val="000000"/>
                </a:solidFill>
              </a:rPr>
              <a:t>Tools</a:t>
            </a:r>
            <a:r>
              <a:rPr lang="el-GR" dirty="0">
                <a:solidFill>
                  <a:srgbClr val="000000"/>
                </a:solidFill>
              </a:rPr>
              <a:t>).</a:t>
            </a:r>
          </a:p>
          <a:p>
            <a:pPr marL="285750" indent="-285750">
              <a:buFont typeface="Wingdings" panose="05000000000000000000" pitchFamily="2" charset="2"/>
              <a:buChar char="Ø"/>
              <a:defRPr/>
            </a:pPr>
            <a:r>
              <a:rPr lang="el-GR" dirty="0">
                <a:solidFill>
                  <a:srgbClr val="000000"/>
                </a:solidFill>
              </a:rPr>
              <a:t>Πρόσβαση εφαρμογής μέσω Web. </a:t>
            </a:r>
          </a:p>
          <a:p>
            <a:pPr>
              <a:defRPr/>
            </a:pPr>
            <a:endParaRPr lang="el-GR" dirty="0">
              <a:solidFill>
                <a:srgbClr val="000000"/>
              </a:solidFill>
            </a:endParaRPr>
          </a:p>
          <a:p>
            <a:pPr>
              <a:defRPr/>
            </a:pPr>
            <a:endParaRPr lang="el-GR" dirty="0">
              <a:solidFill>
                <a:srgbClr val="000000"/>
              </a:solidFill>
            </a:endParaRPr>
          </a:p>
          <a:p>
            <a:pPr>
              <a:defRPr/>
            </a:pPr>
            <a:r>
              <a:rPr lang="el-GR" dirty="0"/>
              <a:t> </a:t>
            </a:r>
            <a:endParaRPr lang="en-US" dirty="0"/>
          </a:p>
        </p:txBody>
      </p:sp>
      <p:sp>
        <p:nvSpPr>
          <p:cNvPr id="18437" name="Τίτλος 1">
            <a:extLst>
              <a:ext uri="{FF2B5EF4-FFF2-40B4-BE49-F238E27FC236}">
                <a16:creationId xmlns:a16="http://schemas.microsoft.com/office/drawing/2014/main" id="{76585300-D640-5A96-4C41-C5BFEDA52FAA}"/>
              </a:ext>
            </a:extLst>
          </p:cNvPr>
          <p:cNvSpPr txBox="1">
            <a:spLocks/>
          </p:cNvSpPr>
          <p:nvPr/>
        </p:nvSpPr>
        <p:spPr bwMode="auto">
          <a:xfrm>
            <a:off x="457200" y="1411288"/>
            <a:ext cx="82296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l-GR" altLang="en-US" sz="1800" b="1" dirty="0">
                <a:latin typeface="Verdana" panose="020B0604030504040204" pitchFamily="34" charset="0"/>
              </a:rPr>
              <a:t>Αποτελέσματα Έργου για την Διακρατική Ασφάλεια</a:t>
            </a:r>
            <a:endParaRPr lang="el-GR" altLang="el-GR" sz="4400" dirty="0"/>
          </a:p>
        </p:txBody>
      </p:sp>
    </p:spTree>
    <p:extLst>
      <p:ext uri="{BB962C8B-B14F-4D97-AF65-F5344CB8AC3E}">
        <p14:creationId xmlns:p14="http://schemas.microsoft.com/office/powerpoint/2010/main" val="1310166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Θέση περιεχομένου 2">
            <a:extLst>
              <a:ext uri="{FF2B5EF4-FFF2-40B4-BE49-F238E27FC236}">
                <a16:creationId xmlns:a16="http://schemas.microsoft.com/office/drawing/2014/main" id="{9E934672-E3D9-0C12-0D3C-29BF37BFE35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5661025"/>
            <a:ext cx="8229600" cy="1196975"/>
          </a:xfrm>
        </p:spPr>
      </p:pic>
      <p:pic>
        <p:nvPicPr>
          <p:cNvPr id="18435" name="Picture 1">
            <a:extLst>
              <a:ext uri="{FF2B5EF4-FFF2-40B4-BE49-F238E27FC236}">
                <a16:creationId xmlns:a16="http://schemas.microsoft.com/office/drawing/2014/main" id="{CE708501-5B74-221D-3B32-DA7DC4411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080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11E16C5-3DF7-CC4C-DC93-DCD01465E61B}"/>
              </a:ext>
            </a:extLst>
          </p:cNvPr>
          <p:cNvSpPr txBox="1"/>
          <p:nvPr/>
        </p:nvSpPr>
        <p:spPr>
          <a:xfrm>
            <a:off x="755576" y="1916832"/>
            <a:ext cx="7559675" cy="4524315"/>
          </a:xfrm>
          <a:prstGeom prst="rect">
            <a:avLst/>
          </a:prstGeom>
          <a:noFill/>
        </p:spPr>
        <p:txBody>
          <a:bodyPr>
            <a:spAutoFit/>
          </a:bodyPr>
          <a:lstStyle/>
          <a:p>
            <a:pPr marL="285750" indent="-285750">
              <a:buFont typeface="Wingdings" panose="05000000000000000000" pitchFamily="2" charset="2"/>
              <a:buChar char="Ø"/>
              <a:defRPr/>
            </a:pPr>
            <a:r>
              <a:rPr lang="el-GR" dirty="0">
                <a:solidFill>
                  <a:srgbClr val="000000"/>
                </a:solidFill>
              </a:rPr>
              <a:t>Εφαρμογή της οδηγίας 2010/65 / ΕΚ και του κανονισμού 725/2004 σε συνάρτηση με τις δηλωμένες στρατηγικές για τα εθνικά και περιφερειακά αναπτυξιακά προγράμματα στους τομείς των </a:t>
            </a:r>
            <a:r>
              <a:rPr lang="el-GR" dirty="0" err="1">
                <a:solidFill>
                  <a:srgbClr val="000000"/>
                </a:solidFill>
              </a:rPr>
              <a:t>πολυτροπικών</a:t>
            </a:r>
            <a:r>
              <a:rPr lang="el-GR" dirty="0">
                <a:solidFill>
                  <a:srgbClr val="000000"/>
                </a:solidFill>
              </a:rPr>
              <a:t> μεταφορών και των </a:t>
            </a:r>
            <a:r>
              <a:rPr lang="el-GR" dirty="0" err="1">
                <a:solidFill>
                  <a:srgbClr val="000000"/>
                </a:solidFill>
              </a:rPr>
              <a:t>ΤΠΕ</a:t>
            </a:r>
            <a:endParaRPr lang="el-GR" dirty="0">
              <a:solidFill>
                <a:srgbClr val="000000"/>
              </a:solidFill>
            </a:endParaRPr>
          </a:p>
          <a:p>
            <a:pPr marL="285750" indent="-285750">
              <a:buFont typeface="Wingdings" panose="05000000000000000000" pitchFamily="2" charset="2"/>
              <a:buChar char="Ø"/>
              <a:defRPr/>
            </a:pPr>
            <a:r>
              <a:rPr lang="el-GR" dirty="0">
                <a:solidFill>
                  <a:srgbClr val="000000"/>
                </a:solidFill>
              </a:rPr>
              <a:t>Ενίσχυση των διασυνοριακών θαλάσσιων μεταφορών στις θαλάσσιες μεταφορές. </a:t>
            </a:r>
          </a:p>
          <a:p>
            <a:pPr marL="285750" indent="-285750">
              <a:buFont typeface="Wingdings" panose="05000000000000000000" pitchFamily="2" charset="2"/>
              <a:buChar char="Ø"/>
              <a:defRPr/>
            </a:pPr>
            <a:r>
              <a:rPr lang="el-GR" dirty="0">
                <a:solidFill>
                  <a:srgbClr val="000000"/>
                </a:solidFill>
              </a:rPr>
              <a:t>Ενίσχυση της συνεργασίας μεταξύ των εμπλεκόμενων λιμενικών Φορέων &amp; Αρχών για τη βελτίωση της διαχείρισης των διασυνοριακών μεταφορών επιβατών και εμπορευμάτων.</a:t>
            </a:r>
          </a:p>
          <a:p>
            <a:pPr marL="285750" indent="-285750">
              <a:buFont typeface="Wingdings" panose="05000000000000000000" pitchFamily="2" charset="2"/>
              <a:buChar char="Ø"/>
              <a:defRPr/>
            </a:pPr>
            <a:r>
              <a:rPr lang="el-GR" dirty="0">
                <a:solidFill>
                  <a:srgbClr val="000000"/>
                </a:solidFill>
              </a:rPr>
              <a:t>Υποστήριξη της εδαφικής ανάπτυξης στους τομείς των μεταφορών και του τουρισμού, μέσω της επεξεργασίας πληροφοριών που συλλέγονται από το προτεινόμενο σύστημα  </a:t>
            </a:r>
          </a:p>
          <a:p>
            <a:pPr marL="285750" indent="-285750">
              <a:buFont typeface="Wingdings" panose="05000000000000000000" pitchFamily="2" charset="2"/>
              <a:buChar char="Ø"/>
              <a:defRPr/>
            </a:pPr>
            <a:r>
              <a:rPr lang="el-GR" dirty="0">
                <a:solidFill>
                  <a:srgbClr val="000000"/>
                </a:solidFill>
              </a:rPr>
              <a:t>Υποστήριξη των αρμόδιων εθνικών αρχών κατά την άσκηση του απαιτούμενου ελέγχου των λιμενικών δραστηριοτήτων.</a:t>
            </a:r>
          </a:p>
          <a:p>
            <a:pPr>
              <a:defRPr/>
            </a:pPr>
            <a:endParaRPr lang="el-GR" dirty="0">
              <a:solidFill>
                <a:srgbClr val="000000"/>
              </a:solidFill>
            </a:endParaRPr>
          </a:p>
          <a:p>
            <a:pPr>
              <a:defRPr/>
            </a:pPr>
            <a:r>
              <a:rPr lang="el-GR" dirty="0"/>
              <a:t> </a:t>
            </a:r>
            <a:endParaRPr lang="en-US" dirty="0"/>
          </a:p>
        </p:txBody>
      </p:sp>
      <p:sp>
        <p:nvSpPr>
          <p:cNvPr id="18437" name="Τίτλος 1">
            <a:extLst>
              <a:ext uri="{FF2B5EF4-FFF2-40B4-BE49-F238E27FC236}">
                <a16:creationId xmlns:a16="http://schemas.microsoft.com/office/drawing/2014/main" id="{76585300-D640-5A96-4C41-C5BFEDA52FAA}"/>
              </a:ext>
            </a:extLst>
          </p:cNvPr>
          <p:cNvSpPr txBox="1">
            <a:spLocks/>
          </p:cNvSpPr>
          <p:nvPr/>
        </p:nvSpPr>
        <p:spPr bwMode="auto">
          <a:xfrm>
            <a:off x="457200" y="1411288"/>
            <a:ext cx="82296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l-GR" altLang="en-US" sz="1800" b="1" dirty="0">
                <a:latin typeface="Verdana" panose="020B0604030504040204" pitchFamily="34" charset="0"/>
              </a:rPr>
              <a:t>Αποτελέσματα του Έργου</a:t>
            </a:r>
            <a:endParaRPr lang="el-GR" altLang="el-GR" sz="4400" dirty="0"/>
          </a:p>
        </p:txBody>
      </p:sp>
    </p:spTree>
    <p:extLst>
      <p:ext uri="{BB962C8B-B14F-4D97-AF65-F5344CB8AC3E}">
        <p14:creationId xmlns:p14="http://schemas.microsoft.com/office/powerpoint/2010/main" val="1036804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Θέση περιεχομένου 2">
            <a:extLst>
              <a:ext uri="{FF2B5EF4-FFF2-40B4-BE49-F238E27FC236}">
                <a16:creationId xmlns:a16="http://schemas.microsoft.com/office/drawing/2014/main" id="{850B43E6-488E-5CBF-8FAA-5629F903EB4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11188" y="5661025"/>
            <a:ext cx="8229600" cy="1196975"/>
          </a:xfrm>
        </p:spPr>
      </p:pic>
      <p:pic>
        <p:nvPicPr>
          <p:cNvPr id="4099" name="Picture 1">
            <a:extLst>
              <a:ext uri="{FF2B5EF4-FFF2-40B4-BE49-F238E27FC236}">
                <a16:creationId xmlns:a16="http://schemas.microsoft.com/office/drawing/2014/main" id="{FFAF64AC-DBD6-38AD-DF8D-28A2D2D097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923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2">
            <a:extLst>
              <a:ext uri="{FF2B5EF4-FFF2-40B4-BE49-F238E27FC236}">
                <a16:creationId xmlns:a16="http://schemas.microsoft.com/office/drawing/2014/main" id="{61323CB2-D006-11B5-9AA0-A695C5C454F6}"/>
              </a:ext>
            </a:extLst>
          </p:cNvPr>
          <p:cNvSpPr txBox="1">
            <a:spLocks noChangeArrowheads="1"/>
          </p:cNvSpPr>
          <p:nvPr/>
        </p:nvSpPr>
        <p:spPr bwMode="auto">
          <a:xfrm>
            <a:off x="1979613" y="2243138"/>
            <a:ext cx="552608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n-US" sz="2000" dirty="0">
              <a:solidFill>
                <a:srgbClr val="000000"/>
              </a:solidFill>
              <a:latin typeface="Calibri" panose="020F0502020204030204" pitchFamily="34" charset="0"/>
            </a:endParaRPr>
          </a:p>
          <a:p>
            <a:pPr algn="ctr"/>
            <a:r>
              <a:rPr lang="el-GR" altLang="en-US" sz="2000" dirty="0">
                <a:solidFill>
                  <a:srgbClr val="000000"/>
                </a:solidFill>
                <a:latin typeface="Calibri" panose="020F0502020204030204" pitchFamily="34" charset="0"/>
              </a:rPr>
              <a:t> </a:t>
            </a:r>
            <a:r>
              <a:rPr lang="el-GR" altLang="en-US" b="1" dirty="0">
                <a:solidFill>
                  <a:srgbClr val="000000"/>
                </a:solidFill>
                <a:latin typeface="Calibri" panose="020F0502020204030204" pitchFamily="34" charset="0"/>
              </a:rPr>
              <a:t>ΠΡΟΣΚΛΗΣΗ ΥΠΟΒΟΛΗΣ ΠΡΟΤΑΣΕΩΝ </a:t>
            </a:r>
            <a:r>
              <a:rPr lang="en-US" altLang="en-US" b="1" dirty="0">
                <a:solidFill>
                  <a:srgbClr val="000000"/>
                </a:solidFill>
                <a:latin typeface="Calibri" panose="020F0502020204030204" pitchFamily="34" charset="0"/>
              </a:rPr>
              <a:t> </a:t>
            </a:r>
            <a:endParaRPr lang="en-US" altLang="en-US" dirty="0">
              <a:solidFill>
                <a:srgbClr val="000000"/>
              </a:solidFill>
              <a:latin typeface="Calibri" panose="020F0502020204030204" pitchFamily="34" charset="0"/>
            </a:endParaRPr>
          </a:p>
          <a:p>
            <a:pPr algn="ctr"/>
            <a:r>
              <a:rPr lang="el-GR" altLang="en-US" dirty="0">
                <a:solidFill>
                  <a:srgbClr val="000000"/>
                </a:solidFill>
                <a:latin typeface="Calibri" panose="020F0502020204030204" pitchFamily="34" charset="0"/>
              </a:rPr>
              <a:t> </a:t>
            </a:r>
            <a:r>
              <a:rPr lang="el-GR" altLang="en-US" sz="1200" dirty="0">
                <a:solidFill>
                  <a:srgbClr val="000000"/>
                </a:solidFill>
                <a:latin typeface="Calibri" panose="020F0502020204030204" pitchFamily="34" charset="0"/>
              </a:rPr>
              <a:t>Ημερομηνία: 18/06/2019 </a:t>
            </a:r>
          </a:p>
          <a:p>
            <a:pPr algn="ctr"/>
            <a:r>
              <a:rPr lang="el-GR" altLang="en-US" sz="1200" dirty="0">
                <a:solidFill>
                  <a:srgbClr val="000000"/>
                </a:solidFill>
                <a:latin typeface="Calibri" panose="020F0502020204030204" pitchFamily="34" charset="0"/>
              </a:rPr>
              <a:t>         Αριθ. Αναφοράς: 301663/ ΥΔ 3859 	</a:t>
            </a:r>
          </a:p>
          <a:p>
            <a:pPr algn="ctr"/>
            <a:endParaRPr lang="el-GR" altLang="en-US" dirty="0">
              <a:solidFill>
                <a:srgbClr val="000000"/>
              </a:solidFill>
              <a:latin typeface="Calibri" panose="020F0502020204030204" pitchFamily="34" charset="0"/>
            </a:endParaRPr>
          </a:p>
          <a:p>
            <a:pPr algn="ctr"/>
            <a:r>
              <a:rPr lang="el-GR" altLang="en-US" b="1" dirty="0">
                <a:solidFill>
                  <a:srgbClr val="000000"/>
                </a:solidFill>
                <a:latin typeface="Calibri" panose="020F0502020204030204" pitchFamily="34" charset="0"/>
              </a:rPr>
              <a:t>ΣΤΟ ΠΛΑΙΣΙΟ ΤΟΥ ΠΡΟΓΡΑΜΜΑΤΟΣ ΣΥΝΕΡΓΑΣΙΑΣ </a:t>
            </a:r>
            <a:r>
              <a:rPr lang="el-GR" altLang="en-US" b="1" dirty="0" err="1">
                <a:solidFill>
                  <a:srgbClr val="000000"/>
                </a:solidFill>
                <a:latin typeface="Calibri" panose="020F0502020204030204" pitchFamily="34" charset="0"/>
              </a:rPr>
              <a:t>INTERREG</a:t>
            </a:r>
            <a:r>
              <a:rPr lang="el-GR" altLang="en-US" b="1" dirty="0">
                <a:solidFill>
                  <a:srgbClr val="000000"/>
                </a:solidFill>
                <a:latin typeface="Calibri" panose="020F0502020204030204" pitchFamily="34" charset="0"/>
              </a:rPr>
              <a:t> V-A ΕΛΛΑΔΑ – ΚΥΠΡΟΣ 2014-2020 </a:t>
            </a:r>
            <a:endParaRPr lang="en-US" altLang="en-US" dirty="0"/>
          </a:p>
        </p:txBody>
      </p:sp>
      <p:sp>
        <p:nvSpPr>
          <p:cNvPr id="4101" name="TextBox 5">
            <a:extLst>
              <a:ext uri="{FF2B5EF4-FFF2-40B4-BE49-F238E27FC236}">
                <a16:creationId xmlns:a16="http://schemas.microsoft.com/office/drawing/2014/main" id="{FF1D267A-FF4A-ED4F-5B57-03850E41C985}"/>
              </a:ext>
            </a:extLst>
          </p:cNvPr>
          <p:cNvSpPr txBox="1">
            <a:spLocks noChangeArrowheads="1"/>
          </p:cNvSpPr>
          <p:nvPr/>
        </p:nvSpPr>
        <p:spPr bwMode="auto">
          <a:xfrm>
            <a:off x="644525" y="4386263"/>
            <a:ext cx="81629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l-GR" altLang="en-US" sz="1100" b="1" dirty="0"/>
              <a:t>Άξονας Προτεραιότητας</a:t>
            </a:r>
            <a:r>
              <a:rPr lang="el-GR" altLang="en-US" sz="1100" dirty="0"/>
              <a:t>                 </a:t>
            </a:r>
            <a:r>
              <a:rPr lang="en-US" altLang="en-US" sz="1100" dirty="0"/>
              <a:t>2. Απ</a:t>
            </a:r>
            <a:r>
              <a:rPr lang="en-US" altLang="en-US" sz="1100" dirty="0" err="1"/>
              <a:t>οδοτική</a:t>
            </a:r>
            <a:r>
              <a:rPr lang="en-US" altLang="en-US" sz="1100" dirty="0"/>
              <a:t> </a:t>
            </a:r>
            <a:r>
              <a:rPr lang="en-US" altLang="en-US" sz="1100" dirty="0" err="1"/>
              <a:t>χρήση</a:t>
            </a:r>
            <a:r>
              <a:rPr lang="en-US" altLang="en-US" sz="1100" dirty="0"/>
              <a:t> </a:t>
            </a:r>
            <a:r>
              <a:rPr lang="en-US" altLang="en-US" sz="1100" dirty="0" err="1"/>
              <a:t>ενέργει</a:t>
            </a:r>
            <a:r>
              <a:rPr lang="en-US" altLang="en-US" sz="1100" dirty="0"/>
              <a:t>ας και βιώσιμες μεταφορές</a:t>
            </a:r>
            <a:endParaRPr lang="el-GR" altLang="en-US" sz="1100" dirty="0"/>
          </a:p>
          <a:p>
            <a:endParaRPr lang="el-GR" altLang="en-US" sz="1100" dirty="0"/>
          </a:p>
          <a:p>
            <a:r>
              <a:rPr lang="el-GR" altLang="en-US" sz="1100" b="1" dirty="0"/>
              <a:t>Ειδικός στόχος</a:t>
            </a:r>
            <a:r>
              <a:rPr lang="el-GR" altLang="en-US" sz="1100" dirty="0"/>
              <a:t>	   2.3. Ενίσχυση της </a:t>
            </a:r>
            <a:r>
              <a:rPr lang="el-GR" altLang="en-US" sz="1100" dirty="0" err="1"/>
              <a:t>διαλειτουργικότητας</a:t>
            </a:r>
            <a:r>
              <a:rPr lang="el-GR" altLang="en-US" sz="1100" dirty="0"/>
              <a:t>  και της ασφάλειας στις θαλάσσιες μεταφορές</a:t>
            </a:r>
          </a:p>
          <a:p>
            <a:r>
              <a:rPr lang="el-GR" altLang="en-US" sz="1100" dirty="0"/>
              <a:t>								</a:t>
            </a:r>
          </a:p>
        </p:txBody>
      </p:sp>
      <p:cxnSp>
        <p:nvCxnSpPr>
          <p:cNvPr id="9" name="Straight Arrow Connector 8">
            <a:extLst>
              <a:ext uri="{FF2B5EF4-FFF2-40B4-BE49-F238E27FC236}">
                <a16:creationId xmlns:a16="http://schemas.microsoft.com/office/drawing/2014/main" id="{12FE530A-440D-4EB8-F096-B0786FE0F4B0}"/>
              </a:ext>
            </a:extLst>
          </p:cNvPr>
          <p:cNvCxnSpPr>
            <a:cxnSpLocks/>
          </p:cNvCxnSpPr>
          <p:nvPr/>
        </p:nvCxnSpPr>
        <p:spPr>
          <a:xfrm>
            <a:off x="2627313" y="4508500"/>
            <a:ext cx="720725" cy="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1" name="Straight Arrow Connector 10">
            <a:extLst>
              <a:ext uri="{FF2B5EF4-FFF2-40B4-BE49-F238E27FC236}">
                <a16:creationId xmlns:a16="http://schemas.microsoft.com/office/drawing/2014/main" id="{ED538B55-7801-493F-01EE-CBB2B6255F35}"/>
              </a:ext>
            </a:extLst>
          </p:cNvPr>
          <p:cNvCxnSpPr>
            <a:cxnSpLocks/>
          </p:cNvCxnSpPr>
          <p:nvPr/>
        </p:nvCxnSpPr>
        <p:spPr>
          <a:xfrm>
            <a:off x="1908175" y="4868863"/>
            <a:ext cx="719138" cy="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pic>
        <p:nvPicPr>
          <p:cNvPr id="4104" name="Picture 12">
            <a:extLst>
              <a:ext uri="{FF2B5EF4-FFF2-40B4-BE49-F238E27FC236}">
                <a16:creationId xmlns:a16="http://schemas.microsoft.com/office/drawing/2014/main" id="{9ACA0D24-5120-EFFA-CECA-85F60D255A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025" t="22804" r="29587" b="46133"/>
          <a:stretch>
            <a:fillRect/>
          </a:stretch>
        </p:blipFill>
        <p:spPr bwMode="auto">
          <a:xfrm>
            <a:off x="2916238" y="1244600"/>
            <a:ext cx="3527425"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TextBox 13">
            <a:extLst>
              <a:ext uri="{FF2B5EF4-FFF2-40B4-BE49-F238E27FC236}">
                <a16:creationId xmlns:a16="http://schemas.microsoft.com/office/drawing/2014/main" id="{43BB813E-23AD-552E-E2C0-AA10BBEF9FA2}"/>
              </a:ext>
            </a:extLst>
          </p:cNvPr>
          <p:cNvSpPr txBox="1">
            <a:spLocks noChangeArrowheads="1"/>
          </p:cNvSpPr>
          <p:nvPr/>
        </p:nvSpPr>
        <p:spPr bwMode="auto">
          <a:xfrm>
            <a:off x="2268538" y="5106988"/>
            <a:ext cx="489585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el-GR" altLang="en-US" sz="1100" b="1" dirty="0"/>
              <a:t>ΔΙΚΑΙΟΥΧΟΙ   </a:t>
            </a:r>
          </a:p>
          <a:p>
            <a:endParaRPr lang="el-GR" altLang="en-US" sz="1100" b="1" dirty="0"/>
          </a:p>
          <a:p>
            <a:endParaRPr lang="el-GR" altLang="en-US" sz="1100" b="1" dirty="0"/>
          </a:p>
          <a:p>
            <a:pPr algn="ctr"/>
            <a:r>
              <a:rPr lang="el-GR" altLang="en-US" sz="1100" b="1" dirty="0"/>
              <a:t>ΑΡΧΗ ΛΙΜΕΝΩΝ ΚΥΠΡΟΥ	ΔΗΜΟΤΙΚΟ ΛΙΜΕΝΙΚΟ                  			  ΤΑΜΕΙΟ ΜΥΚΟΝΟΥ         </a:t>
            </a:r>
            <a:r>
              <a:rPr lang="en-US" sz="1100" b="1" i="0" dirty="0">
                <a:solidFill>
                  <a:srgbClr val="222222"/>
                </a:solidFill>
                <a:effectLst/>
                <a:latin typeface="Verdana" panose="020B0604030504040204" pitchFamily="34" charset="0"/>
              </a:rPr>
              <a:t>1.036.331,00 € </a:t>
            </a:r>
            <a:r>
              <a:rPr lang="el-GR" altLang="en-US" sz="1100" b="1" dirty="0"/>
              <a:t>		       </a:t>
            </a:r>
            <a:r>
              <a:rPr lang="en-US" sz="1100" b="1" i="0" dirty="0">
                <a:solidFill>
                  <a:srgbClr val="222222"/>
                </a:solidFill>
                <a:effectLst/>
                <a:latin typeface="Verdana" panose="020B0604030504040204" pitchFamily="34" charset="0"/>
              </a:rPr>
              <a:t>281.575,00 €</a:t>
            </a:r>
            <a:endParaRPr lang="el-GR" altLang="en-US" sz="1100" dirty="0"/>
          </a:p>
        </p:txBody>
      </p:sp>
      <p:cxnSp>
        <p:nvCxnSpPr>
          <p:cNvPr id="19" name="Straight Arrow Connector 18">
            <a:extLst>
              <a:ext uri="{FF2B5EF4-FFF2-40B4-BE49-F238E27FC236}">
                <a16:creationId xmlns:a16="http://schemas.microsoft.com/office/drawing/2014/main" id="{702D3C3E-8161-F5A2-B724-1E4D02A60927}"/>
              </a:ext>
            </a:extLst>
          </p:cNvPr>
          <p:cNvCxnSpPr/>
          <p:nvPr/>
        </p:nvCxnSpPr>
        <p:spPr>
          <a:xfrm flipH="1">
            <a:off x="4284663" y="5353050"/>
            <a:ext cx="458787" cy="236538"/>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2" name="Straight Arrow Connector 21">
            <a:extLst>
              <a:ext uri="{FF2B5EF4-FFF2-40B4-BE49-F238E27FC236}">
                <a16:creationId xmlns:a16="http://schemas.microsoft.com/office/drawing/2014/main" id="{57755277-2EAD-E3D6-C9BA-51EAFF04C52A}"/>
              </a:ext>
            </a:extLst>
          </p:cNvPr>
          <p:cNvCxnSpPr>
            <a:cxnSpLocks/>
          </p:cNvCxnSpPr>
          <p:nvPr/>
        </p:nvCxnSpPr>
        <p:spPr>
          <a:xfrm>
            <a:off x="4743450" y="5348288"/>
            <a:ext cx="476250" cy="24130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Tree>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Θέση περιεχομένου 2">
            <a:extLst>
              <a:ext uri="{FF2B5EF4-FFF2-40B4-BE49-F238E27FC236}">
                <a16:creationId xmlns:a16="http://schemas.microsoft.com/office/drawing/2014/main" id="{3CD3413F-2127-AEEA-DCE6-F7F6C6B16E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5661025"/>
            <a:ext cx="8229600" cy="1196975"/>
          </a:xfrm>
        </p:spPr>
      </p:pic>
      <p:pic>
        <p:nvPicPr>
          <p:cNvPr id="6147" name="Picture 1">
            <a:extLst>
              <a:ext uri="{FF2B5EF4-FFF2-40B4-BE49-F238E27FC236}">
                <a16:creationId xmlns:a16="http://schemas.microsoft.com/office/drawing/2014/main" id="{7BA2BC7C-C244-0A60-A284-802E628F4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80962"/>
            <a:ext cx="25923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6">
            <a:extLst>
              <a:ext uri="{FF2B5EF4-FFF2-40B4-BE49-F238E27FC236}">
                <a16:creationId xmlns:a16="http://schemas.microsoft.com/office/drawing/2014/main" id="{2901339C-0E39-0519-01ED-59E902413A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2775" t="19551" r="6560" b="41833"/>
          <a:stretch>
            <a:fillRect/>
          </a:stretch>
        </p:blipFill>
        <p:spPr bwMode="auto">
          <a:xfrm>
            <a:off x="4067175" y="836613"/>
            <a:ext cx="144145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9">
            <a:extLst>
              <a:ext uri="{FF2B5EF4-FFF2-40B4-BE49-F238E27FC236}">
                <a16:creationId xmlns:a16="http://schemas.microsoft.com/office/drawing/2014/main" id="{5429E262-76B5-205A-37A0-BD722D5580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869" t="5794" r="9680" b="29337"/>
          <a:stretch>
            <a:fillRect/>
          </a:stretch>
        </p:blipFill>
        <p:spPr bwMode="auto">
          <a:xfrm>
            <a:off x="644525" y="1857375"/>
            <a:ext cx="58039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3">
            <a:extLst>
              <a:ext uri="{FF2B5EF4-FFF2-40B4-BE49-F238E27FC236}">
                <a16:creationId xmlns:a16="http://schemas.microsoft.com/office/drawing/2014/main" id="{FBA2BD69-A7D3-B5BC-7388-DE4F5D8C43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1889" t="24802" r="16138" b="13602"/>
          <a:stretch>
            <a:fillRect/>
          </a:stretch>
        </p:blipFill>
        <p:spPr bwMode="auto">
          <a:xfrm>
            <a:off x="2700338" y="2946400"/>
            <a:ext cx="4967287"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Θέση περιεχομένου 2">
            <a:extLst>
              <a:ext uri="{FF2B5EF4-FFF2-40B4-BE49-F238E27FC236}">
                <a16:creationId xmlns:a16="http://schemas.microsoft.com/office/drawing/2014/main" id="{B6F5E042-02ED-E801-01EF-86C161A39F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93725" y="5634038"/>
            <a:ext cx="8229600" cy="1196975"/>
          </a:xfrm>
        </p:spPr>
      </p:pic>
      <p:pic>
        <p:nvPicPr>
          <p:cNvPr id="7171" name="Picture 1">
            <a:extLst>
              <a:ext uri="{FF2B5EF4-FFF2-40B4-BE49-F238E27FC236}">
                <a16:creationId xmlns:a16="http://schemas.microsoft.com/office/drawing/2014/main" id="{AC0A246E-B803-573C-D867-5AF5A17B56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23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6">
            <a:extLst>
              <a:ext uri="{FF2B5EF4-FFF2-40B4-BE49-F238E27FC236}">
                <a16:creationId xmlns:a16="http://schemas.microsoft.com/office/drawing/2014/main" id="{BF60D246-4200-D7C4-3C3B-B6902F6410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2775" t="19551" r="6560" b="41833"/>
          <a:stretch>
            <a:fillRect/>
          </a:stretch>
        </p:blipFill>
        <p:spPr bwMode="auto">
          <a:xfrm>
            <a:off x="4140200" y="703263"/>
            <a:ext cx="1223963"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E8AC312-0146-8969-612C-CF323EDE9D79}"/>
              </a:ext>
            </a:extLst>
          </p:cNvPr>
          <p:cNvSpPr txBox="1"/>
          <p:nvPr/>
        </p:nvSpPr>
        <p:spPr>
          <a:xfrm>
            <a:off x="569913" y="1993900"/>
            <a:ext cx="8229600" cy="3216275"/>
          </a:xfrm>
          <a:prstGeom prst="rect">
            <a:avLst/>
          </a:prstGeom>
          <a:noFill/>
        </p:spPr>
        <p:txBody>
          <a:bodyPr>
            <a:spAutoFit/>
          </a:bodyPr>
          <a:lstStyle/>
          <a:p>
            <a:pPr algn="ctr">
              <a:spcBef>
                <a:spcPts val="600"/>
              </a:spcBef>
              <a:spcAft>
                <a:spcPts val="600"/>
              </a:spcAft>
              <a:defRPr/>
            </a:pPr>
            <a:r>
              <a:rPr lang="el-GR" sz="1400" dirty="0">
                <a:solidFill>
                  <a:srgbClr val="000000"/>
                </a:solidFill>
                <a:latin typeface="Calibri" panose="020F0502020204030204" pitchFamily="34" charset="0"/>
              </a:rPr>
              <a:t>ΚΑΙΝΟΤΟΜΙΕΣ</a:t>
            </a:r>
          </a:p>
          <a:p>
            <a:pPr marL="400050" indent="-400050">
              <a:spcBef>
                <a:spcPts val="600"/>
              </a:spcBef>
              <a:spcAft>
                <a:spcPts val="600"/>
              </a:spcAft>
              <a:buFontTx/>
              <a:buAutoNum type="romanLcPeriod"/>
              <a:defRPr/>
            </a:pPr>
            <a:r>
              <a:rPr lang="el-GR" sz="1400" dirty="0">
                <a:solidFill>
                  <a:srgbClr val="000000"/>
                </a:solidFill>
                <a:latin typeface="Calibri" panose="020F0502020204030204" pitchFamily="34" charset="0"/>
              </a:rPr>
              <a:t>Για το σκέλος των θαλάσσιων μεταφορών μικρών αποστάσεων, η σχεδίαση</a:t>
            </a:r>
            <a:r>
              <a:rPr lang="en-US" sz="1400" dirty="0">
                <a:solidFill>
                  <a:srgbClr val="000000"/>
                </a:solidFill>
                <a:latin typeface="Calibri" panose="020F0502020204030204" pitchFamily="34" charset="0"/>
              </a:rPr>
              <a:t> </a:t>
            </a:r>
            <a:r>
              <a:rPr lang="el-GR" sz="1400" dirty="0">
                <a:solidFill>
                  <a:srgbClr val="000000"/>
                </a:solidFill>
                <a:latin typeface="Calibri" panose="020F0502020204030204" pitchFamily="34" charset="0"/>
              </a:rPr>
              <a:t>ενός καινοτόμου, υβριδικού</a:t>
            </a:r>
            <a:r>
              <a:rPr lang="en-US" sz="1400" dirty="0">
                <a:solidFill>
                  <a:srgbClr val="000000"/>
                </a:solidFill>
                <a:latin typeface="Calibri" panose="020F0502020204030204" pitchFamily="34" charset="0"/>
              </a:rPr>
              <a:t> </a:t>
            </a:r>
            <a:r>
              <a:rPr lang="el-GR" sz="1400" dirty="0">
                <a:solidFill>
                  <a:srgbClr val="000000"/>
                </a:solidFill>
                <a:latin typeface="Calibri" panose="020F0502020204030204" pitchFamily="34" charset="0"/>
              </a:rPr>
              <a:t>ηλεκτρικού</a:t>
            </a:r>
            <a:r>
              <a:rPr lang="en-US" sz="1400" dirty="0">
                <a:solidFill>
                  <a:srgbClr val="000000"/>
                </a:solidFill>
                <a:latin typeface="Calibri" panose="020F0502020204030204" pitchFamily="34" charset="0"/>
              </a:rPr>
              <a:t> </a:t>
            </a:r>
            <a:r>
              <a:rPr lang="el-GR" sz="1400" dirty="0">
                <a:solidFill>
                  <a:srgbClr val="000000"/>
                </a:solidFill>
                <a:latin typeface="Calibri" panose="020F0502020204030204" pitchFamily="34" charset="0"/>
              </a:rPr>
              <a:t>πλοίου τροφοδοσίας (</a:t>
            </a:r>
            <a:r>
              <a:rPr lang="en-US" sz="1400" b="1" dirty="0">
                <a:solidFill>
                  <a:srgbClr val="000000"/>
                </a:solidFill>
                <a:latin typeface="Calibri" panose="020F0502020204030204" pitchFamily="34" charset="0"/>
              </a:rPr>
              <a:t>Innovative Feeder Vessel</a:t>
            </a:r>
            <a:r>
              <a:rPr lang="el-GR" sz="1400" dirty="0">
                <a:solidFill>
                  <a:srgbClr val="000000"/>
                </a:solidFill>
                <a:latin typeface="Calibri" panose="020F0502020204030204" pitchFamily="34" charset="0"/>
              </a:rPr>
              <a:t>)</a:t>
            </a:r>
            <a:endParaRPr lang="en-US" sz="1400" dirty="0">
              <a:solidFill>
                <a:srgbClr val="000000"/>
              </a:solidFill>
              <a:latin typeface="Calibri" panose="020F0502020204030204" pitchFamily="34" charset="0"/>
            </a:endParaRPr>
          </a:p>
          <a:p>
            <a:pPr marL="400050" indent="-400050">
              <a:spcBef>
                <a:spcPts val="600"/>
              </a:spcBef>
              <a:spcAft>
                <a:spcPts val="600"/>
              </a:spcAft>
              <a:buFontTx/>
              <a:buAutoNum type="romanLcPeriod"/>
              <a:defRPr/>
            </a:pPr>
            <a:r>
              <a:rPr lang="el-GR" sz="1400" dirty="0">
                <a:solidFill>
                  <a:srgbClr val="000000"/>
                </a:solidFill>
                <a:latin typeface="Calibri" panose="020F0502020204030204" pitchFamily="34" charset="0"/>
              </a:rPr>
              <a:t>Για τις προβλήτες </a:t>
            </a:r>
            <a:r>
              <a:rPr lang="el-GR" sz="1400" dirty="0" err="1">
                <a:solidFill>
                  <a:srgbClr val="000000"/>
                </a:solidFill>
                <a:latin typeface="Calibri" panose="020F0502020204030204" pitchFamily="34" charset="0"/>
              </a:rPr>
              <a:t>βαθέων</a:t>
            </a:r>
            <a:r>
              <a:rPr lang="el-GR" sz="1400" dirty="0">
                <a:solidFill>
                  <a:srgbClr val="000000"/>
                </a:solidFill>
                <a:latin typeface="Calibri" panose="020F0502020204030204" pitchFamily="34" charset="0"/>
              </a:rPr>
              <a:t> υδάτων, η υιοθέτηση ενός αυτόνομου συστήματος ελιγμών και ελλιμενισμού πλοίων (</a:t>
            </a:r>
            <a:r>
              <a:rPr lang="el-GR" sz="1400" b="1" dirty="0">
                <a:solidFill>
                  <a:srgbClr val="000000"/>
                </a:solidFill>
                <a:latin typeface="Calibri" panose="020F0502020204030204" pitchFamily="34" charset="0"/>
              </a:rPr>
              <a:t>MOSES </a:t>
            </a:r>
            <a:r>
              <a:rPr lang="el-GR" sz="1400" b="1" dirty="0" err="1">
                <a:solidFill>
                  <a:srgbClr val="000000"/>
                </a:solidFill>
                <a:latin typeface="Calibri" panose="020F0502020204030204" pitchFamily="34" charset="0"/>
              </a:rPr>
              <a:t>AutoDock</a:t>
            </a:r>
            <a:r>
              <a:rPr lang="el-GR" sz="1400" dirty="0">
                <a:solidFill>
                  <a:srgbClr val="000000"/>
                </a:solidFill>
                <a:latin typeface="Calibri" panose="020F0502020204030204" pitchFamily="34" charset="0"/>
              </a:rPr>
              <a:t>)</a:t>
            </a:r>
          </a:p>
          <a:p>
            <a:pPr marL="400050" indent="-400050">
              <a:spcBef>
                <a:spcPts val="600"/>
              </a:spcBef>
              <a:spcAft>
                <a:spcPts val="600"/>
              </a:spcAft>
              <a:buFontTx/>
              <a:buAutoNum type="romanLcPeriod"/>
              <a:defRPr/>
            </a:pPr>
            <a:r>
              <a:rPr lang="el-GR" sz="1400" dirty="0">
                <a:solidFill>
                  <a:srgbClr val="000000"/>
                </a:solidFill>
                <a:latin typeface="Calibri" panose="020F0502020204030204" pitchFamily="34" charset="0"/>
              </a:rPr>
              <a:t>Για την τροφοδοσία του πλοίου η σχεδίαση ενός ρομποτικού συστήματος τροφοδοσίας (</a:t>
            </a:r>
            <a:r>
              <a:rPr lang="en-US" sz="1400" b="1" dirty="0">
                <a:solidFill>
                  <a:srgbClr val="000000"/>
                </a:solidFill>
                <a:latin typeface="Calibri" panose="020F0502020204030204" pitchFamily="34" charset="0"/>
              </a:rPr>
              <a:t>Robotic container-handling system for feeder vessel</a:t>
            </a:r>
            <a:r>
              <a:rPr lang="el-GR" sz="1400" dirty="0">
                <a:solidFill>
                  <a:srgbClr val="000000"/>
                </a:solidFill>
                <a:latin typeface="Calibri" panose="020F0502020204030204" pitchFamily="34" charset="0"/>
              </a:rPr>
              <a:t>)</a:t>
            </a:r>
          </a:p>
          <a:p>
            <a:pPr marL="400050" indent="-400050">
              <a:spcBef>
                <a:spcPts val="600"/>
              </a:spcBef>
              <a:spcAft>
                <a:spcPts val="600"/>
              </a:spcAft>
              <a:buFontTx/>
              <a:buAutoNum type="romanLcPeriod"/>
              <a:defRPr/>
            </a:pPr>
            <a:r>
              <a:rPr lang="el-GR" sz="1400" dirty="0">
                <a:solidFill>
                  <a:srgbClr val="000000"/>
                </a:solidFill>
                <a:latin typeface="Calibri" panose="020F0502020204030204" pitchFamily="34" charset="0"/>
              </a:rPr>
              <a:t>Πλατφόρμα ψηφιακής συνεργασίας (πλατφόρμα MOSES). </a:t>
            </a:r>
          </a:p>
          <a:p>
            <a:pPr algn="ctr">
              <a:spcBef>
                <a:spcPts val="600"/>
              </a:spcBef>
              <a:spcAft>
                <a:spcPts val="600"/>
              </a:spcAft>
              <a:defRPr/>
            </a:pPr>
            <a:r>
              <a:rPr lang="en-US" dirty="0">
                <a:solidFill>
                  <a:srgbClr val="0070C0"/>
                </a:solidFill>
                <a:latin typeface="Calibri" panose="020F0502020204030204" pitchFamily="34" charset="0"/>
              </a:rPr>
              <a:t>https://youtu.be/aJyJknqoufc</a:t>
            </a:r>
          </a:p>
          <a:p>
            <a:pPr marL="400050" indent="-400050">
              <a:buFontTx/>
              <a:buAutoNum type="romanLcPeriod"/>
              <a:defRPr/>
            </a:pPr>
            <a:endParaRPr lang="el-GR" dirty="0">
              <a:solidFill>
                <a:srgbClr val="000000"/>
              </a:solidFill>
              <a:latin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Τίτλος 1">
            <a:extLst>
              <a:ext uri="{FF2B5EF4-FFF2-40B4-BE49-F238E27FC236}">
                <a16:creationId xmlns:a16="http://schemas.microsoft.com/office/drawing/2014/main" id="{302D3B87-1F0A-A84D-58D6-0AECCEF14C7A}"/>
              </a:ext>
            </a:extLst>
          </p:cNvPr>
          <p:cNvSpPr>
            <a:spLocks noGrp="1"/>
          </p:cNvSpPr>
          <p:nvPr>
            <p:ph type="ctrTitle"/>
          </p:nvPr>
        </p:nvSpPr>
        <p:spPr/>
        <p:txBody>
          <a:bodyPr/>
          <a:lstStyle/>
          <a:p>
            <a:pPr eaLnBrk="1" hangingPunct="1"/>
            <a:endParaRPr lang="el-GR" altLang="el-GR"/>
          </a:p>
        </p:txBody>
      </p:sp>
      <p:sp>
        <p:nvSpPr>
          <p:cNvPr id="3" name="Υπότιτλος 2">
            <a:extLst>
              <a:ext uri="{FF2B5EF4-FFF2-40B4-BE49-F238E27FC236}">
                <a16:creationId xmlns:a16="http://schemas.microsoft.com/office/drawing/2014/main" id="{01A1A10A-7C4D-25FF-7F2D-9D2EF624CBE7}"/>
              </a:ext>
            </a:extLst>
          </p:cNvPr>
          <p:cNvSpPr>
            <a:spLocks noGrp="1"/>
          </p:cNvSpPr>
          <p:nvPr>
            <p:ph type="subTitle" idx="1"/>
          </p:nvPr>
        </p:nvSpPr>
        <p:spPr>
          <a:xfrm>
            <a:off x="533400" y="4718050"/>
            <a:ext cx="8278813" cy="996950"/>
          </a:xfrm>
        </p:spPr>
        <p:txBody>
          <a:bodyPr rtlCol="0">
            <a:normAutofit/>
          </a:bodyPr>
          <a:lstStyle/>
          <a:p>
            <a:pPr eaLnBrk="1" fontAlgn="auto" hangingPunct="1">
              <a:spcAft>
                <a:spcPts val="0"/>
              </a:spcAft>
              <a:defRPr/>
            </a:pPr>
            <a:r>
              <a:rPr lang="el-GR" b="1" dirty="0"/>
              <a:t>Ευχαριστούμε για την προσοχή σας</a:t>
            </a:r>
          </a:p>
        </p:txBody>
      </p:sp>
      <p:pic>
        <p:nvPicPr>
          <p:cNvPr id="19460" name="Εικόνα 1">
            <a:extLst>
              <a:ext uri="{FF2B5EF4-FFF2-40B4-BE49-F238E27FC236}">
                <a16:creationId xmlns:a16="http://schemas.microsoft.com/office/drawing/2014/main" id="{4ECE2136-ABA7-568A-756B-94486ECE08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440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
            <a:extLst>
              <a:ext uri="{FF2B5EF4-FFF2-40B4-BE49-F238E27FC236}">
                <a16:creationId xmlns:a16="http://schemas.microsoft.com/office/drawing/2014/main" id="{9679825A-16A8-C779-4A18-AB26EC0B1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6988"/>
            <a:ext cx="2916238"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Υπότιτλος 2">
            <a:extLst>
              <a:ext uri="{FF2B5EF4-FFF2-40B4-BE49-F238E27FC236}">
                <a16:creationId xmlns:a16="http://schemas.microsoft.com/office/drawing/2014/main" id="{32FC7F57-2DDB-538F-6CF4-BC11FB096793}"/>
              </a:ext>
            </a:extLst>
          </p:cNvPr>
          <p:cNvSpPr txBox="1">
            <a:spLocks/>
          </p:cNvSpPr>
          <p:nvPr/>
        </p:nvSpPr>
        <p:spPr bwMode="auto">
          <a:xfrm>
            <a:off x="533400" y="3303588"/>
            <a:ext cx="8785225"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en-US" b="1">
                <a:solidFill>
                  <a:schemeClr val="bg1"/>
                </a:solidFill>
              </a:rPr>
              <a:t>Port Security Emergency Coordination</a:t>
            </a:r>
            <a:r>
              <a:rPr lang="el-GR" altLang="en-US" b="1">
                <a:solidFill>
                  <a:schemeClr val="bg1"/>
                </a:solidFill>
              </a:rPr>
              <a:t> - </a:t>
            </a:r>
            <a:r>
              <a:rPr lang="en-US" altLang="en-US" b="1">
                <a:solidFill>
                  <a:schemeClr val="bg1"/>
                </a:solidFill>
              </a:rPr>
              <a:t>PoSEC</a:t>
            </a:r>
            <a:endParaRPr lang="el-GR" altLang="en-US" b="1">
              <a:solidFill>
                <a:schemeClr val="bg1"/>
              </a:solidFill>
            </a:endParaRPr>
          </a:p>
          <a:p>
            <a:pPr algn="ctr" eaLnBrk="1" hangingPunct="1">
              <a:buFont typeface="Arial" panose="020B0604020202020204" pitchFamily="34" charset="0"/>
              <a:buNone/>
            </a:pPr>
            <a:r>
              <a:rPr lang="en-US" altLang="en-US" b="1">
                <a:solidFill>
                  <a:schemeClr val="bg1"/>
                </a:solidFill>
              </a:rPr>
              <a:t> </a:t>
            </a:r>
            <a:r>
              <a:rPr lang="el-GR" altLang="en-US" b="1">
                <a:solidFill>
                  <a:schemeClr val="bg1"/>
                </a:solidFill>
              </a:rPr>
              <a:t>ΤΕΛΙΚΟ ΣΥΝΕΔΡΙΟ</a:t>
            </a:r>
            <a:endParaRPr lang="en-US" altLang="en-US" b="1">
              <a:solidFill>
                <a:schemeClr val="bg1"/>
              </a:solidFill>
            </a:endParaRPr>
          </a:p>
          <a:p>
            <a:pPr eaLnBrk="1" hangingPunct="1">
              <a:buFont typeface="Arial" panose="020B0604020202020204" pitchFamily="34" charset="0"/>
              <a:buNone/>
            </a:pPr>
            <a:endParaRPr lang="el-GR" altLang="en-US" b="1">
              <a:solidFill>
                <a:schemeClr val="bg1"/>
              </a:solidFill>
            </a:endParaRPr>
          </a:p>
          <a:p>
            <a:pPr eaLnBrk="1" hangingPunct="1">
              <a:buFont typeface="Arial" panose="020B0604020202020204" pitchFamily="34" charset="0"/>
              <a:buNone/>
            </a:pPr>
            <a:endParaRPr lang="el-GR" altLang="en-US" b="1">
              <a:solidFill>
                <a:srgbClr val="898989"/>
              </a:solidFill>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Θέση περιεχομένου 2">
            <a:extLst>
              <a:ext uri="{FF2B5EF4-FFF2-40B4-BE49-F238E27FC236}">
                <a16:creationId xmlns:a16="http://schemas.microsoft.com/office/drawing/2014/main" id="{32832E01-5228-031B-7185-8B1D5141780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11188" y="5661025"/>
            <a:ext cx="8229600" cy="1196975"/>
          </a:xfrm>
        </p:spPr>
      </p:pic>
      <p:pic>
        <p:nvPicPr>
          <p:cNvPr id="5123" name="Picture 1">
            <a:extLst>
              <a:ext uri="{FF2B5EF4-FFF2-40B4-BE49-F238E27FC236}">
                <a16:creationId xmlns:a16="http://schemas.microsoft.com/office/drawing/2014/main" id="{30301ECF-DD16-A72F-1657-53D3ECF9B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923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EE03CE7-8AA1-18E7-23B2-E1A2B94A7E9C}"/>
              </a:ext>
            </a:extLst>
          </p:cNvPr>
          <p:cNvSpPr txBox="1"/>
          <p:nvPr/>
        </p:nvSpPr>
        <p:spPr>
          <a:xfrm>
            <a:off x="611189" y="1700213"/>
            <a:ext cx="7434262" cy="4108817"/>
          </a:xfrm>
          <a:prstGeom prst="rect">
            <a:avLst/>
          </a:prstGeom>
          <a:noFill/>
        </p:spPr>
        <p:txBody>
          <a:bodyPr wrap="square">
            <a:spAutoFit/>
          </a:bodyPr>
          <a:lstStyle/>
          <a:p>
            <a:pPr algn="ctr">
              <a:defRPr/>
            </a:pPr>
            <a:r>
              <a:rPr lang="el-GR" sz="2000" b="1" dirty="0">
                <a:solidFill>
                  <a:srgbClr val="000000"/>
                </a:solidFill>
                <a:latin typeface="Calibri" panose="020F0502020204030204" pitchFamily="34" charset="0"/>
              </a:rPr>
              <a:t>ΠΡΟΒΛΗΜΑΤΙΣΜΟΙ &amp; ΠΡΟΚΛΗΣΕΙΣ</a:t>
            </a:r>
            <a:endParaRPr lang="en-US" sz="2000" b="1" dirty="0">
              <a:solidFill>
                <a:srgbClr val="000000"/>
              </a:solidFill>
              <a:latin typeface="Calibri" panose="020F0502020204030204" pitchFamily="34" charset="0"/>
            </a:endParaRPr>
          </a:p>
          <a:p>
            <a:pPr marL="285750" indent="-285750" algn="just">
              <a:spcBef>
                <a:spcPts val="600"/>
              </a:spcBef>
              <a:spcAft>
                <a:spcPts val="600"/>
              </a:spcAft>
              <a:buFont typeface="Wingdings" panose="05000000000000000000" pitchFamily="2" charset="2"/>
              <a:buChar char="Ø"/>
              <a:defRPr/>
            </a:pPr>
            <a:r>
              <a:rPr lang="el-GR" dirty="0">
                <a:solidFill>
                  <a:srgbClr val="000000"/>
                </a:solidFill>
                <a:latin typeface="Calibri" panose="020F0502020204030204" pitchFamily="34" charset="0"/>
              </a:rPr>
              <a:t>Το υφιστάμενο πολύπλοκο επιχειρησιακό πλαίσιο της ναυτιλιακής βιομηχανίας, </a:t>
            </a:r>
          </a:p>
          <a:p>
            <a:pPr marL="285750" indent="-285750" algn="just">
              <a:spcBef>
                <a:spcPts val="600"/>
              </a:spcBef>
              <a:spcAft>
                <a:spcPts val="600"/>
              </a:spcAft>
              <a:buFont typeface="Wingdings" panose="05000000000000000000" pitchFamily="2" charset="2"/>
              <a:buChar char="Ø"/>
              <a:defRPr/>
            </a:pPr>
            <a:r>
              <a:rPr lang="el-GR" dirty="0">
                <a:solidFill>
                  <a:srgbClr val="000000"/>
                </a:solidFill>
                <a:latin typeface="Calibri" panose="020F0502020204030204" pitchFamily="34" charset="0"/>
              </a:rPr>
              <a:t>Η εναρμόνιση των διαδικασιών και η καθιέρωση κοινών πολιτικών μέσω κοινών πρακτικών διαχείρισης και ολοκληρωμένων εργαλείων διαχείρισης κρίσεων και ασφάλειας μεταξύ των διασυνδεδεμένων λιμένων είναι κρίσιμης σημασίας για τη διατήρηση της ασφάλειας και της ελεύθερης κυκλοφορίας. </a:t>
            </a:r>
          </a:p>
          <a:p>
            <a:pPr marL="285750" indent="-285750" algn="just">
              <a:spcBef>
                <a:spcPts val="600"/>
              </a:spcBef>
              <a:spcAft>
                <a:spcPts val="600"/>
              </a:spcAft>
              <a:buFont typeface="Wingdings" panose="05000000000000000000" pitchFamily="2" charset="2"/>
              <a:buChar char="Ø"/>
              <a:defRPr/>
            </a:pPr>
            <a:r>
              <a:rPr lang="el-GR" dirty="0">
                <a:solidFill>
                  <a:srgbClr val="000000"/>
                </a:solidFill>
                <a:latin typeface="Calibri" panose="020F0502020204030204" pitchFamily="34" charset="0"/>
              </a:rPr>
              <a:t>Τα καινοτόμα εργαλεία </a:t>
            </a:r>
            <a:r>
              <a:rPr lang="el-GR" dirty="0" err="1">
                <a:solidFill>
                  <a:srgbClr val="000000"/>
                </a:solidFill>
                <a:latin typeface="Calibri" panose="020F0502020204030204" pitchFamily="34" charset="0"/>
              </a:rPr>
              <a:t>ΤΠΕ</a:t>
            </a:r>
            <a:r>
              <a:rPr lang="el-GR" dirty="0">
                <a:solidFill>
                  <a:srgbClr val="000000"/>
                </a:solidFill>
                <a:latin typeface="Calibri" panose="020F0502020204030204" pitchFamily="34" charset="0"/>
              </a:rPr>
              <a:t> για την ηλεκτρονική ανταλλαγή πληροφοριών σχετικά με τη θαλάσσια μεταφορά εμπορευμάτων και επιβατών θεωρούνται ζωτικής σημασίας για τον εκσυγχρονισμό των λιμενικών εγκαταστάσεων, τη βελτιστοποίηση της επιχειρησιακής αποτελεσματικότητας και την επίτευξη ανταγωνιστικών πλεονεκτημάτων</a:t>
            </a:r>
            <a:endParaRPr lang="el-GR" sz="1100" dirty="0">
              <a:solidFill>
                <a:srgbClr val="000000"/>
              </a:solidFill>
              <a:latin typeface="Calibri" panose="020F0502020204030204" pitchFamily="34" charset="0"/>
            </a:endParaRPr>
          </a:p>
        </p:txBody>
      </p:sp>
    </p:spTree>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Θέση περιεχομένου 2">
            <a:extLst>
              <a:ext uri="{FF2B5EF4-FFF2-40B4-BE49-F238E27FC236}">
                <a16:creationId xmlns:a16="http://schemas.microsoft.com/office/drawing/2014/main" id="{32832E01-5228-031B-7185-8B1D5141780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11188" y="5661025"/>
            <a:ext cx="8229600" cy="1196975"/>
          </a:xfrm>
        </p:spPr>
      </p:pic>
      <p:pic>
        <p:nvPicPr>
          <p:cNvPr id="5123" name="Picture 1">
            <a:extLst>
              <a:ext uri="{FF2B5EF4-FFF2-40B4-BE49-F238E27FC236}">
                <a16:creationId xmlns:a16="http://schemas.microsoft.com/office/drawing/2014/main" id="{30301ECF-DD16-A72F-1657-53D3ECF9B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923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EE03CE7-8AA1-18E7-23B2-E1A2B94A7E9C}"/>
              </a:ext>
            </a:extLst>
          </p:cNvPr>
          <p:cNvSpPr txBox="1"/>
          <p:nvPr/>
        </p:nvSpPr>
        <p:spPr>
          <a:xfrm>
            <a:off x="611189" y="1700213"/>
            <a:ext cx="7434262" cy="3554819"/>
          </a:xfrm>
          <a:prstGeom prst="rect">
            <a:avLst/>
          </a:prstGeom>
          <a:noFill/>
        </p:spPr>
        <p:txBody>
          <a:bodyPr wrap="square">
            <a:spAutoFit/>
          </a:bodyPr>
          <a:lstStyle/>
          <a:p>
            <a:pPr algn="ctr">
              <a:defRPr/>
            </a:pPr>
            <a:r>
              <a:rPr lang="el-GR" sz="2000" b="1" dirty="0">
                <a:solidFill>
                  <a:srgbClr val="000000"/>
                </a:solidFill>
                <a:latin typeface="Calibri" panose="020F0502020204030204" pitchFamily="34" charset="0"/>
              </a:rPr>
              <a:t>ΠΡΟΒΛΗΜΑΤΙΣΜΟΙ &amp; ΠΡΟΚΛΗΣΕΙΣ (2)</a:t>
            </a:r>
            <a:endParaRPr lang="en-US" sz="2000" b="1" dirty="0">
              <a:solidFill>
                <a:srgbClr val="000000"/>
              </a:solidFill>
              <a:latin typeface="Calibri" panose="020F0502020204030204" pitchFamily="34" charset="0"/>
            </a:endParaRPr>
          </a:p>
          <a:p>
            <a:pPr marL="285750" indent="-285750" algn="just">
              <a:spcBef>
                <a:spcPts val="600"/>
              </a:spcBef>
              <a:spcAft>
                <a:spcPts val="600"/>
              </a:spcAft>
              <a:buFont typeface="Wingdings" panose="05000000000000000000" pitchFamily="2" charset="2"/>
              <a:buChar char="Ø"/>
              <a:defRPr/>
            </a:pPr>
            <a:r>
              <a:rPr lang="el-GR" dirty="0">
                <a:solidFill>
                  <a:srgbClr val="000000"/>
                </a:solidFill>
                <a:latin typeface="Calibri" panose="020F0502020204030204" pitchFamily="34" charset="0"/>
              </a:rPr>
              <a:t>Η Ανάγκη για κατάρτιση Σχεδίου Εκτάκτων Αναγκών Χερσαίας Ζώνης, &amp; Θαλάσσιας Ζώνης όταν το πλοίο βρίσκεται σε αγκυροβόλιο (</a:t>
            </a:r>
            <a:r>
              <a:rPr lang="el-GR" dirty="0" err="1">
                <a:solidFill>
                  <a:srgbClr val="000000"/>
                </a:solidFill>
                <a:latin typeface="Calibri" panose="020F0502020204030204" pitchFamily="34" charset="0"/>
              </a:rPr>
              <a:t>Ship</a:t>
            </a:r>
            <a:r>
              <a:rPr lang="el-GR" dirty="0">
                <a:solidFill>
                  <a:srgbClr val="000000"/>
                </a:solidFill>
                <a:latin typeface="Calibri" panose="020F0502020204030204" pitchFamily="34" charset="0"/>
              </a:rPr>
              <a:t> </a:t>
            </a:r>
            <a:r>
              <a:rPr lang="el-GR" dirty="0" err="1">
                <a:solidFill>
                  <a:srgbClr val="000000"/>
                </a:solidFill>
                <a:latin typeface="Calibri" panose="020F0502020204030204" pitchFamily="34" charset="0"/>
              </a:rPr>
              <a:t>to</a:t>
            </a:r>
            <a:r>
              <a:rPr lang="el-GR" dirty="0">
                <a:solidFill>
                  <a:srgbClr val="000000"/>
                </a:solidFill>
                <a:latin typeface="Calibri" panose="020F0502020204030204" pitchFamily="34" charset="0"/>
              </a:rPr>
              <a:t> </a:t>
            </a:r>
            <a:r>
              <a:rPr lang="el-GR" dirty="0" err="1">
                <a:solidFill>
                  <a:srgbClr val="000000"/>
                </a:solidFill>
                <a:latin typeface="Calibri" panose="020F0502020204030204" pitchFamily="34" charset="0"/>
              </a:rPr>
              <a:t>Shore</a:t>
            </a:r>
            <a:r>
              <a:rPr lang="el-GR" dirty="0">
                <a:solidFill>
                  <a:srgbClr val="000000"/>
                </a:solidFill>
                <a:latin typeface="Calibri" panose="020F0502020204030204" pitchFamily="34" charset="0"/>
              </a:rPr>
              <a:t> Emergency </a:t>
            </a:r>
            <a:r>
              <a:rPr lang="el-GR" dirty="0" err="1">
                <a:solidFill>
                  <a:srgbClr val="000000"/>
                </a:solidFill>
                <a:latin typeface="Calibri" panose="020F0502020204030204" pitchFamily="34" charset="0"/>
              </a:rPr>
              <a:t>plan</a:t>
            </a:r>
            <a:r>
              <a:rPr lang="el-GR" dirty="0">
                <a:solidFill>
                  <a:srgbClr val="000000"/>
                </a:solidFill>
                <a:latin typeface="Calibri" panose="020F0502020204030204" pitchFamily="34" charset="0"/>
              </a:rPr>
              <a:t>). </a:t>
            </a:r>
          </a:p>
          <a:p>
            <a:pPr marL="285750" indent="-285750" algn="just">
              <a:spcBef>
                <a:spcPts val="600"/>
              </a:spcBef>
              <a:spcAft>
                <a:spcPts val="600"/>
              </a:spcAft>
              <a:buFont typeface="Wingdings" panose="05000000000000000000" pitchFamily="2" charset="2"/>
              <a:buChar char="Ø"/>
              <a:defRPr/>
            </a:pPr>
            <a:r>
              <a:rPr lang="el-GR" dirty="0">
                <a:solidFill>
                  <a:srgbClr val="000000"/>
                </a:solidFill>
                <a:latin typeface="Calibri" panose="020F0502020204030204" pitchFamily="34" charset="0"/>
              </a:rPr>
              <a:t>Η Καινοτόμος προσέγγιση ανταλλαγής απαιτούμενων πληροφοριών τόσο μεταξύ των μελών της τοπικής λιμενικής κοινότητας, όσο και μεταξύ διασυνοριακών λιμενικών κοινοτήτων. </a:t>
            </a:r>
          </a:p>
          <a:p>
            <a:pPr marL="285750" indent="-285750" algn="just">
              <a:spcBef>
                <a:spcPts val="600"/>
              </a:spcBef>
              <a:spcAft>
                <a:spcPts val="600"/>
              </a:spcAft>
              <a:buFont typeface="Wingdings" panose="05000000000000000000" pitchFamily="2" charset="2"/>
              <a:buChar char="Ø"/>
              <a:defRPr/>
            </a:pPr>
            <a:r>
              <a:rPr lang="el-GR" dirty="0">
                <a:solidFill>
                  <a:srgbClr val="000000"/>
                </a:solidFill>
                <a:latin typeface="Calibri" panose="020F0502020204030204" pitchFamily="34" charset="0"/>
              </a:rPr>
              <a:t>Η ανάπτυξη ολοκληρωμένων σχεδίων έκτακτης ανάγκης, προσβασιμότητας και ασφάλειας των λιμενικών εγκαταστάσεων εξασφαλίζουν τη συμμόρφωση με τον υποχρεωτικό κανονισμό 725/2004 / ΕΚ και άλλους ισχύοντες νόμους</a:t>
            </a:r>
          </a:p>
        </p:txBody>
      </p:sp>
    </p:spTree>
    <p:extLst>
      <p:ext uri="{BB962C8B-B14F-4D97-AF65-F5344CB8AC3E}">
        <p14:creationId xmlns:p14="http://schemas.microsoft.com/office/powerpoint/2010/main" val="3787008155"/>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Θέση περιεχομένου 2">
            <a:extLst>
              <a:ext uri="{FF2B5EF4-FFF2-40B4-BE49-F238E27FC236}">
                <a16:creationId xmlns:a16="http://schemas.microsoft.com/office/drawing/2014/main" id="{32832E01-5228-031B-7185-8B1D5141780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5661025"/>
            <a:ext cx="8229600" cy="1196975"/>
          </a:xfrm>
        </p:spPr>
      </p:pic>
      <p:pic>
        <p:nvPicPr>
          <p:cNvPr id="5123" name="Picture 1">
            <a:extLst>
              <a:ext uri="{FF2B5EF4-FFF2-40B4-BE49-F238E27FC236}">
                <a16:creationId xmlns:a16="http://schemas.microsoft.com/office/drawing/2014/main" id="{30301ECF-DD16-A72F-1657-53D3ECF9B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23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EE03CE7-8AA1-18E7-23B2-E1A2B94A7E9C}"/>
              </a:ext>
            </a:extLst>
          </p:cNvPr>
          <p:cNvSpPr txBox="1"/>
          <p:nvPr/>
        </p:nvSpPr>
        <p:spPr>
          <a:xfrm>
            <a:off x="611189" y="1700213"/>
            <a:ext cx="7434262" cy="2446824"/>
          </a:xfrm>
          <a:prstGeom prst="rect">
            <a:avLst/>
          </a:prstGeom>
          <a:noFill/>
        </p:spPr>
        <p:txBody>
          <a:bodyPr wrap="square">
            <a:spAutoFit/>
          </a:bodyPr>
          <a:lstStyle/>
          <a:p>
            <a:pPr algn="ctr">
              <a:defRPr/>
            </a:pPr>
            <a:r>
              <a:rPr lang="el-GR" sz="2000" b="1" dirty="0">
                <a:solidFill>
                  <a:srgbClr val="000000"/>
                </a:solidFill>
                <a:latin typeface="Calibri" panose="020F0502020204030204" pitchFamily="34" charset="0"/>
              </a:rPr>
              <a:t>ΔΙΑΠΙΣΤΕΥΣΕΙΣ</a:t>
            </a:r>
            <a:r>
              <a:rPr lang="el-GR" sz="2000" dirty="0">
                <a:solidFill>
                  <a:srgbClr val="000000"/>
                </a:solidFill>
                <a:latin typeface="Calibri" panose="020F0502020204030204" pitchFamily="34" charset="0"/>
              </a:rPr>
              <a:t> </a:t>
            </a:r>
            <a:endParaRPr lang="en-US" sz="2000" dirty="0">
              <a:solidFill>
                <a:srgbClr val="000000"/>
              </a:solidFill>
              <a:latin typeface="Calibri" panose="020F0502020204030204" pitchFamily="34" charset="0"/>
            </a:endParaRPr>
          </a:p>
          <a:p>
            <a:pPr marL="285750" indent="-285750" algn="just">
              <a:spcBef>
                <a:spcPts val="600"/>
              </a:spcBef>
              <a:spcAft>
                <a:spcPts val="600"/>
              </a:spcAft>
              <a:buFont typeface="Wingdings" panose="05000000000000000000" pitchFamily="2" charset="2"/>
              <a:buChar char="Ø"/>
              <a:defRPr/>
            </a:pPr>
            <a:r>
              <a:rPr lang="el-GR" dirty="0">
                <a:solidFill>
                  <a:srgbClr val="000000"/>
                </a:solidFill>
                <a:latin typeface="Calibri" panose="020F0502020204030204" pitchFamily="34" charset="0"/>
              </a:rPr>
              <a:t>Η ενσωμάτωση, η ανάπτυξη και η υλοποίηση του ευρωπαϊκού δικτύου μεταφορών και η προοπτική δημιουργίας ενός </a:t>
            </a:r>
            <a:r>
              <a:rPr lang="el-GR" dirty="0" err="1">
                <a:solidFill>
                  <a:srgbClr val="000000"/>
                </a:solidFill>
                <a:latin typeface="Calibri" panose="020F0502020204030204" pitchFamily="34" charset="0"/>
              </a:rPr>
              <a:t>ευρωμεσογειακού</a:t>
            </a:r>
            <a:r>
              <a:rPr lang="el-GR" dirty="0">
                <a:solidFill>
                  <a:srgbClr val="000000"/>
                </a:solidFill>
                <a:latin typeface="Calibri" panose="020F0502020204030204" pitchFamily="34" charset="0"/>
              </a:rPr>
              <a:t> δικτύου</a:t>
            </a:r>
          </a:p>
          <a:p>
            <a:pPr marL="285750" indent="-285750" algn="just">
              <a:spcBef>
                <a:spcPts val="600"/>
              </a:spcBef>
              <a:spcAft>
                <a:spcPts val="600"/>
              </a:spcAft>
              <a:buFont typeface="Wingdings" panose="05000000000000000000" pitchFamily="2" charset="2"/>
              <a:buChar char="Ø"/>
              <a:defRPr/>
            </a:pPr>
            <a:endParaRPr lang="el-GR" dirty="0">
              <a:solidFill>
                <a:srgbClr val="000000"/>
              </a:solidFill>
              <a:latin typeface="Calibri" panose="020F0502020204030204" pitchFamily="34" charset="0"/>
            </a:endParaRPr>
          </a:p>
          <a:p>
            <a:pPr marL="285750" indent="-285750" algn="just">
              <a:spcBef>
                <a:spcPts val="600"/>
              </a:spcBef>
              <a:spcAft>
                <a:spcPts val="600"/>
              </a:spcAft>
              <a:buFont typeface="Wingdings" panose="05000000000000000000" pitchFamily="2" charset="2"/>
              <a:buChar char="Ø"/>
              <a:defRPr/>
            </a:pPr>
            <a:r>
              <a:rPr lang="el-GR" dirty="0">
                <a:solidFill>
                  <a:srgbClr val="000000"/>
                </a:solidFill>
                <a:latin typeface="Calibri" panose="020F0502020204030204" pitchFamily="34" charset="0"/>
              </a:rPr>
              <a:t>Οι λιμένες αυτής της εταιρικής σχέσης βρίσκονται σε μια εικονική θαλάσσια λωρίδα, ενώ παράλληλα αποτελούν σημαντικούς παράγοντες για την τοπική οικονομική ανάπτυξη των γειτονικών χερσαίων περιοχών. </a:t>
            </a:r>
          </a:p>
        </p:txBody>
      </p:sp>
    </p:spTree>
    <p:extLst>
      <p:ext uri="{BB962C8B-B14F-4D97-AF65-F5344CB8AC3E}">
        <p14:creationId xmlns:p14="http://schemas.microsoft.com/office/powerpoint/2010/main" val="658970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Θέση περιεχομένου 2">
            <a:extLst>
              <a:ext uri="{FF2B5EF4-FFF2-40B4-BE49-F238E27FC236}">
                <a16:creationId xmlns:a16="http://schemas.microsoft.com/office/drawing/2014/main" id="{32832E01-5228-031B-7185-8B1D5141780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11188" y="5661025"/>
            <a:ext cx="8229600" cy="1196975"/>
          </a:xfrm>
        </p:spPr>
      </p:pic>
      <p:pic>
        <p:nvPicPr>
          <p:cNvPr id="5123" name="Picture 1">
            <a:extLst>
              <a:ext uri="{FF2B5EF4-FFF2-40B4-BE49-F238E27FC236}">
                <a16:creationId xmlns:a16="http://schemas.microsoft.com/office/drawing/2014/main" id="{30301ECF-DD16-A72F-1657-53D3ECF9B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923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EE03CE7-8AA1-18E7-23B2-E1A2B94A7E9C}"/>
              </a:ext>
            </a:extLst>
          </p:cNvPr>
          <p:cNvSpPr txBox="1"/>
          <p:nvPr/>
        </p:nvSpPr>
        <p:spPr>
          <a:xfrm>
            <a:off x="611188" y="1700213"/>
            <a:ext cx="7777235" cy="3816429"/>
          </a:xfrm>
          <a:prstGeom prst="rect">
            <a:avLst/>
          </a:prstGeom>
          <a:noFill/>
        </p:spPr>
        <p:txBody>
          <a:bodyPr wrap="square">
            <a:spAutoFit/>
          </a:bodyPr>
          <a:lstStyle/>
          <a:p>
            <a:pPr algn="ctr">
              <a:defRPr/>
            </a:pPr>
            <a:r>
              <a:rPr lang="el-GR" sz="2000" b="1" dirty="0">
                <a:solidFill>
                  <a:srgbClr val="000000"/>
                </a:solidFill>
                <a:latin typeface="Calibri" panose="020F0502020204030204" pitchFamily="34" charset="0"/>
              </a:rPr>
              <a:t>ΣΤΟΧΟΙ ΤΟΥ ΕΡΓΟΥ</a:t>
            </a:r>
            <a:endParaRPr lang="en-US" sz="2000" b="1" dirty="0">
              <a:solidFill>
                <a:srgbClr val="000000"/>
              </a:solidFill>
              <a:latin typeface="Calibri" panose="020F0502020204030204" pitchFamily="34" charset="0"/>
            </a:endParaRPr>
          </a:p>
          <a:p>
            <a:pPr marL="285750" indent="-285750" algn="just">
              <a:spcBef>
                <a:spcPts val="600"/>
              </a:spcBef>
              <a:spcAft>
                <a:spcPts val="600"/>
              </a:spcAft>
              <a:buFont typeface="Wingdings" panose="05000000000000000000" pitchFamily="2" charset="2"/>
              <a:buChar char="Ø"/>
              <a:defRPr/>
            </a:pPr>
            <a:r>
              <a:rPr lang="el-GR" dirty="0">
                <a:solidFill>
                  <a:srgbClr val="000000"/>
                </a:solidFill>
                <a:latin typeface="Calibri" panose="020F0502020204030204" pitchFamily="34" charset="0"/>
              </a:rPr>
              <a:t>Αύξηση Αποτελεσματικότητας των μέτρων Ασφάλειας στους Λιμένες μας</a:t>
            </a:r>
          </a:p>
          <a:p>
            <a:pPr marL="285750" indent="-285750" algn="just">
              <a:spcBef>
                <a:spcPts val="600"/>
              </a:spcBef>
              <a:spcAft>
                <a:spcPts val="600"/>
              </a:spcAft>
              <a:buFont typeface="Wingdings" panose="05000000000000000000" pitchFamily="2" charset="2"/>
              <a:buChar char="Ø"/>
              <a:defRPr/>
            </a:pPr>
            <a:r>
              <a:rPr lang="el-GR" dirty="0">
                <a:solidFill>
                  <a:srgbClr val="000000"/>
                </a:solidFill>
                <a:latin typeface="Calibri" panose="020F0502020204030204" pitchFamily="34" charset="0"/>
              </a:rPr>
              <a:t>Αναβάθμιση Αποτελεσματικών Συστημάτων Ασφάλειας</a:t>
            </a:r>
          </a:p>
          <a:p>
            <a:pPr marL="285750" indent="-285750" algn="just">
              <a:spcBef>
                <a:spcPts val="600"/>
              </a:spcBef>
              <a:spcAft>
                <a:spcPts val="600"/>
              </a:spcAft>
              <a:buFont typeface="Wingdings" panose="05000000000000000000" pitchFamily="2" charset="2"/>
              <a:buChar char="Ø"/>
              <a:defRPr/>
            </a:pPr>
            <a:r>
              <a:rPr lang="el-GR" dirty="0">
                <a:solidFill>
                  <a:srgbClr val="000000"/>
                </a:solidFill>
                <a:latin typeface="Calibri" panose="020F0502020204030204" pitchFamily="34" charset="0"/>
              </a:rPr>
              <a:t>Δημιουργία πληροφοριακού Συστήματος Διαχείρισης Καταστάσεων Έκτακτης Ανάγκης (M.I.S) </a:t>
            </a:r>
            <a:r>
              <a:rPr lang="el-GR" sz="1200" dirty="0">
                <a:solidFill>
                  <a:srgbClr val="000000"/>
                </a:solidFill>
                <a:latin typeface="Calibri" panose="020F0502020204030204" pitchFamily="34" charset="0"/>
              </a:rPr>
              <a:t>με δυνατότητα καταχώρησης πληροφοριών από  χρήστες</a:t>
            </a:r>
          </a:p>
          <a:p>
            <a:pPr marL="285750" indent="-285750" algn="just">
              <a:spcBef>
                <a:spcPts val="600"/>
              </a:spcBef>
              <a:spcAft>
                <a:spcPts val="600"/>
              </a:spcAft>
              <a:buFont typeface="Wingdings" panose="05000000000000000000" pitchFamily="2" charset="2"/>
              <a:buChar char="Ø"/>
              <a:defRPr/>
            </a:pPr>
            <a:r>
              <a:rPr lang="el-GR" dirty="0">
                <a:solidFill>
                  <a:srgbClr val="000000"/>
                </a:solidFill>
                <a:latin typeface="Calibri" panose="020F0502020204030204" pitchFamily="34" charset="0"/>
              </a:rPr>
              <a:t>Εναρμόνιση της ανταλλαγής πληροφοριών και δεδομένων μεταξύ λιμένων και άλλων αρμόδιων αρχών, </a:t>
            </a:r>
            <a:r>
              <a:rPr lang="el-GR" sz="1200" dirty="0">
                <a:solidFill>
                  <a:srgbClr val="000000"/>
                </a:solidFill>
                <a:latin typeface="Calibri" panose="020F0502020204030204" pitchFamily="34" charset="0"/>
              </a:rPr>
              <a:t>προκειμένου να διασφαλιστεί υψηλότερο επίπεδο ασφάλειας και βελτίωση διαχείρισης διασυνοριακών μεταφορών επιβατών και εμπορευμάτων</a:t>
            </a:r>
          </a:p>
          <a:p>
            <a:pPr marL="285750" indent="-285750" algn="just">
              <a:spcBef>
                <a:spcPts val="600"/>
              </a:spcBef>
              <a:spcAft>
                <a:spcPts val="600"/>
              </a:spcAft>
              <a:buFont typeface="Wingdings" panose="05000000000000000000" pitchFamily="2" charset="2"/>
              <a:buChar char="Ø"/>
              <a:defRPr/>
            </a:pPr>
            <a:r>
              <a:rPr lang="el-GR" dirty="0">
                <a:solidFill>
                  <a:srgbClr val="000000"/>
                </a:solidFill>
                <a:latin typeface="Calibri" panose="020F0502020204030204" pitchFamily="34" charset="0"/>
              </a:rPr>
              <a:t>Βελτίωση της επείγουσας αντιμετώπισης περιστατικών </a:t>
            </a:r>
          </a:p>
          <a:p>
            <a:pPr marL="285750" indent="-285750" algn="just">
              <a:spcBef>
                <a:spcPts val="600"/>
              </a:spcBef>
              <a:spcAft>
                <a:spcPts val="600"/>
              </a:spcAft>
              <a:buFont typeface="Wingdings" panose="05000000000000000000" pitchFamily="2" charset="2"/>
              <a:buChar char="Ø"/>
              <a:defRPr/>
            </a:pPr>
            <a:r>
              <a:rPr lang="el-GR" dirty="0">
                <a:solidFill>
                  <a:srgbClr val="000000"/>
                </a:solidFill>
                <a:latin typeface="Calibri" panose="020F0502020204030204" pitchFamily="34" charset="0"/>
              </a:rPr>
              <a:t>Προώθηση έξυπνων λύσεων και εφαρμογών πληροφορικής, </a:t>
            </a:r>
            <a:r>
              <a:rPr lang="el-GR" sz="1100" dirty="0">
                <a:solidFill>
                  <a:srgbClr val="000000"/>
                </a:solidFill>
                <a:latin typeface="Calibri" panose="020F0502020204030204" pitchFamily="34" charset="0"/>
              </a:rPr>
              <a:t>για βελτίωση παρεχόμενων υπηρεσιών προς τους χρήστες (μεταφορές επιβατών &amp; εμπορευμάτων)</a:t>
            </a:r>
          </a:p>
        </p:txBody>
      </p:sp>
      <p:grpSp>
        <p:nvGrpSpPr>
          <p:cNvPr id="5" name="Group 4">
            <a:extLst>
              <a:ext uri="{FF2B5EF4-FFF2-40B4-BE49-F238E27FC236}">
                <a16:creationId xmlns:a16="http://schemas.microsoft.com/office/drawing/2014/main" id="{57821D16-4A2E-9AD4-7F73-A0F1E2B1F078}"/>
              </a:ext>
            </a:extLst>
          </p:cNvPr>
          <p:cNvGrpSpPr/>
          <p:nvPr/>
        </p:nvGrpSpPr>
        <p:grpSpPr>
          <a:xfrm>
            <a:off x="7966941" y="4365104"/>
            <a:ext cx="842963" cy="612775"/>
            <a:chOff x="8026789" y="4162619"/>
            <a:chExt cx="842963" cy="612775"/>
          </a:xfrm>
        </p:grpSpPr>
        <p:sp>
          <p:nvSpPr>
            <p:cNvPr id="6" name="Speech Bubble: Oval 5">
              <a:extLst>
                <a:ext uri="{FF2B5EF4-FFF2-40B4-BE49-F238E27FC236}">
                  <a16:creationId xmlns:a16="http://schemas.microsoft.com/office/drawing/2014/main" id="{A3FBBCDD-5056-0BE7-4938-85C10A820339}"/>
                </a:ext>
              </a:extLst>
            </p:cNvPr>
            <p:cNvSpPr/>
            <p:nvPr/>
          </p:nvSpPr>
          <p:spPr>
            <a:xfrm>
              <a:off x="8026789" y="4162619"/>
              <a:ext cx="842963" cy="612775"/>
            </a:xfrm>
            <a:prstGeom prst="wedgeEllipseCallout">
              <a:avLst>
                <a:gd name="adj1" fmla="val -62756"/>
                <a:gd name="adj2" fmla="val 6125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sz="1200" dirty="0">
                <a:ln w="0"/>
                <a:solidFill>
                  <a:schemeClr val="accent1"/>
                </a:solidFill>
                <a:effectLst>
                  <a:outerShdw blurRad="38100" dist="25400" dir="5400000" algn="ctr" rotWithShape="0">
                    <a:srgbClr val="6E747A">
                      <a:alpha val="43000"/>
                    </a:srgbClr>
                  </a:outerShdw>
                </a:effectLst>
              </a:endParaRPr>
            </a:p>
          </p:txBody>
        </p:sp>
        <p:pic>
          <p:nvPicPr>
            <p:cNvPr id="7" name="Picture 4">
              <a:extLst>
                <a:ext uri="{FF2B5EF4-FFF2-40B4-BE49-F238E27FC236}">
                  <a16:creationId xmlns:a16="http://schemas.microsoft.com/office/drawing/2014/main" id="{FC5C7CF2-0E57-5819-F841-03D7C7B913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4250" t="25783" r="46851" b="62601"/>
            <a:stretch>
              <a:fillRect/>
            </a:stretch>
          </p:blipFill>
          <p:spPr bwMode="auto">
            <a:xfrm>
              <a:off x="8096250" y="4351338"/>
              <a:ext cx="735013"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06971186"/>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Τίτλος 1">
            <a:extLst>
              <a:ext uri="{FF2B5EF4-FFF2-40B4-BE49-F238E27FC236}">
                <a16:creationId xmlns:a16="http://schemas.microsoft.com/office/drawing/2014/main" id="{A6E31C87-0F2B-5D3D-1057-B171FB23CB6F}"/>
              </a:ext>
            </a:extLst>
          </p:cNvPr>
          <p:cNvSpPr>
            <a:spLocks noGrp="1"/>
          </p:cNvSpPr>
          <p:nvPr>
            <p:ph type="title"/>
          </p:nvPr>
        </p:nvSpPr>
        <p:spPr>
          <a:xfrm>
            <a:off x="323850" y="1603375"/>
            <a:ext cx="8229600" cy="504825"/>
          </a:xfrm>
        </p:spPr>
        <p:txBody>
          <a:bodyPr/>
          <a:lstStyle/>
          <a:p>
            <a:pPr eaLnBrk="1" hangingPunct="1"/>
            <a:br>
              <a:rPr lang="en-US" altLang="en-US" sz="1800" b="1">
                <a:latin typeface="Arial" panose="020B0604020202020204" pitchFamily="34" charset="0"/>
              </a:rPr>
            </a:br>
            <a:br>
              <a:rPr lang="en-US" altLang="en-US" sz="1800" b="1">
                <a:latin typeface="Arial" panose="020B0604020202020204" pitchFamily="34" charset="0"/>
              </a:rPr>
            </a:br>
            <a:r>
              <a:rPr lang="el-GR" altLang="en-US" sz="1800" b="1">
                <a:latin typeface="Arial" panose="020B0604020202020204" pitchFamily="34" charset="0"/>
              </a:rPr>
              <a:t>Προϋπολογισμός έργου</a:t>
            </a:r>
            <a:r>
              <a:rPr lang="en-US" altLang="en-US" sz="1800" b="1">
                <a:latin typeface="Arial" panose="020B0604020202020204" pitchFamily="34" charset="0"/>
              </a:rPr>
              <a:t> PoSEC</a:t>
            </a:r>
            <a:br>
              <a:rPr lang="el-GR" altLang="en-US" sz="1800" b="1">
                <a:latin typeface="Arial" panose="020B0604020202020204" pitchFamily="34" charset="0"/>
              </a:rPr>
            </a:br>
            <a:endParaRPr lang="el-GR" altLang="el-GR"/>
          </a:p>
        </p:txBody>
      </p:sp>
      <p:pic>
        <p:nvPicPr>
          <p:cNvPr id="8195" name="Θέση περιεχομένου 2">
            <a:extLst>
              <a:ext uri="{FF2B5EF4-FFF2-40B4-BE49-F238E27FC236}">
                <a16:creationId xmlns:a16="http://schemas.microsoft.com/office/drawing/2014/main" id="{A788F2B0-4CF7-6299-6EA8-4ABF5369056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5661025"/>
            <a:ext cx="8229600" cy="1196975"/>
          </a:xfrm>
        </p:spPr>
      </p:pic>
      <p:pic>
        <p:nvPicPr>
          <p:cNvPr id="8196" name="Picture 1">
            <a:extLst>
              <a:ext uri="{FF2B5EF4-FFF2-40B4-BE49-F238E27FC236}">
                <a16:creationId xmlns:a16="http://schemas.microsoft.com/office/drawing/2014/main" id="{2F0F8448-F7BE-92C8-BB20-4D3C6A082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23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59BF87E9-F003-DB09-EFD7-986B254F52D3}"/>
              </a:ext>
            </a:extLst>
          </p:cNvPr>
          <p:cNvGraphicFramePr>
            <a:graphicFrameLocks noGrp="1"/>
          </p:cNvGraphicFramePr>
          <p:nvPr/>
        </p:nvGraphicFramePr>
        <p:xfrm>
          <a:off x="1012825" y="2419350"/>
          <a:ext cx="6851650" cy="703264"/>
        </p:xfrm>
        <a:graphic>
          <a:graphicData uri="http://schemas.openxmlformats.org/drawingml/2006/table">
            <a:tbl>
              <a:tblPr>
                <a:tableStyleId>{5C22544A-7EE6-4342-B048-85BDC9FD1C3A}</a:tableStyleId>
              </a:tblPr>
              <a:tblGrid>
                <a:gridCol w="2740660">
                  <a:extLst>
                    <a:ext uri="{9D8B030D-6E8A-4147-A177-3AD203B41FA5}">
                      <a16:colId xmlns:a16="http://schemas.microsoft.com/office/drawing/2014/main" val="20000"/>
                    </a:ext>
                  </a:extLst>
                </a:gridCol>
                <a:gridCol w="1370330">
                  <a:extLst>
                    <a:ext uri="{9D8B030D-6E8A-4147-A177-3AD203B41FA5}">
                      <a16:colId xmlns:a16="http://schemas.microsoft.com/office/drawing/2014/main" val="20001"/>
                    </a:ext>
                  </a:extLst>
                </a:gridCol>
                <a:gridCol w="1370330">
                  <a:extLst>
                    <a:ext uri="{9D8B030D-6E8A-4147-A177-3AD203B41FA5}">
                      <a16:colId xmlns:a16="http://schemas.microsoft.com/office/drawing/2014/main" val="20002"/>
                    </a:ext>
                  </a:extLst>
                </a:gridCol>
                <a:gridCol w="1370330">
                  <a:extLst>
                    <a:ext uri="{9D8B030D-6E8A-4147-A177-3AD203B41FA5}">
                      <a16:colId xmlns:a16="http://schemas.microsoft.com/office/drawing/2014/main" val="20003"/>
                    </a:ext>
                  </a:extLst>
                </a:gridCol>
              </a:tblGrid>
              <a:tr h="175816">
                <a:tc>
                  <a:txBody>
                    <a:bodyPr/>
                    <a:lstStyle/>
                    <a:p>
                      <a:pPr algn="r" fontAlgn="ctr"/>
                      <a:r>
                        <a:rPr lang="el-GR" sz="1100" u="none" strike="noStrike" dirty="0">
                          <a:effectLst/>
                        </a:rPr>
                        <a:t>Προϋπολογισμός έργου</a:t>
                      </a:r>
                      <a:endParaRPr lang="el-GR" sz="1100" b="1" i="0" u="none" strike="noStrike" dirty="0">
                        <a:solidFill>
                          <a:srgbClr val="000000"/>
                        </a:solidFill>
                        <a:effectLst/>
                        <a:latin typeface="Verdana" panose="020B0604030504040204" pitchFamily="34" charset="0"/>
                      </a:endParaRPr>
                    </a:p>
                  </a:txBody>
                  <a:tcPr marL="6859" marR="6859" marT="6861" marB="0" anchor="ctr"/>
                </a:tc>
                <a:tc>
                  <a:txBody>
                    <a:bodyPr/>
                    <a:lstStyle/>
                    <a:p>
                      <a:pPr algn="ctr" fontAlgn="ctr"/>
                      <a:r>
                        <a:rPr lang="el-GR" sz="1100" u="none" strike="noStrike" dirty="0">
                          <a:effectLst/>
                        </a:rPr>
                        <a:t>ΣΥΝΟΛΟ</a:t>
                      </a:r>
                      <a:endParaRPr lang="el-GR" sz="1100" b="1" i="0" u="none" strike="noStrike" dirty="0">
                        <a:solidFill>
                          <a:srgbClr val="000000"/>
                        </a:solidFill>
                        <a:effectLst/>
                        <a:latin typeface="Verdana" panose="020B0604030504040204" pitchFamily="34" charset="0"/>
                      </a:endParaRPr>
                    </a:p>
                  </a:txBody>
                  <a:tcPr marL="6859" marR="6859" marT="6861" marB="0" anchor="ctr"/>
                </a:tc>
                <a:tc>
                  <a:txBody>
                    <a:bodyPr/>
                    <a:lstStyle/>
                    <a:p>
                      <a:pPr algn="ctr" fontAlgn="ctr"/>
                      <a:r>
                        <a:rPr lang="el-GR" sz="1100" b="1" u="none" strike="noStrike" dirty="0">
                          <a:effectLst/>
                        </a:rPr>
                        <a:t>Κύπρος</a:t>
                      </a:r>
                      <a:endParaRPr lang="el-GR" sz="1100" b="1" i="0" u="none" strike="noStrike" dirty="0">
                        <a:solidFill>
                          <a:srgbClr val="000000"/>
                        </a:solidFill>
                        <a:effectLst/>
                        <a:latin typeface="Verdana" panose="020B0604030504040204" pitchFamily="34" charset="0"/>
                      </a:endParaRPr>
                    </a:p>
                  </a:txBody>
                  <a:tcPr marL="6859" marR="6859" marT="6861" marB="0" anchor="ctr"/>
                </a:tc>
                <a:tc>
                  <a:txBody>
                    <a:bodyPr/>
                    <a:lstStyle/>
                    <a:p>
                      <a:pPr algn="ctr" fontAlgn="ctr"/>
                      <a:r>
                        <a:rPr lang="el-GR" sz="1100" b="1" u="none" strike="noStrike" dirty="0">
                          <a:effectLst/>
                        </a:rPr>
                        <a:t>Ελλάδα</a:t>
                      </a:r>
                      <a:endParaRPr lang="el-GR" sz="1100" b="1" i="0" u="none" strike="noStrike" dirty="0">
                        <a:solidFill>
                          <a:srgbClr val="000000"/>
                        </a:solidFill>
                        <a:effectLst/>
                        <a:latin typeface="Verdana" panose="020B0604030504040204" pitchFamily="34" charset="0"/>
                      </a:endParaRPr>
                    </a:p>
                  </a:txBody>
                  <a:tcPr marL="6859" marR="6859" marT="6861" marB="0" anchor="ctr"/>
                </a:tc>
                <a:extLst>
                  <a:ext uri="{0D108BD9-81ED-4DB2-BD59-A6C34878D82A}">
                    <a16:rowId xmlns:a16="http://schemas.microsoft.com/office/drawing/2014/main" val="10000"/>
                  </a:ext>
                </a:extLst>
              </a:tr>
              <a:tr h="175816">
                <a:tc>
                  <a:txBody>
                    <a:bodyPr/>
                    <a:lstStyle/>
                    <a:p>
                      <a:pPr algn="r" fontAlgn="t"/>
                      <a:r>
                        <a:rPr lang="el-GR" sz="1100" u="none" strike="noStrike" dirty="0">
                          <a:effectLst/>
                        </a:rPr>
                        <a:t>Κοινοτική συμβολή (ΕΤΠΑ)</a:t>
                      </a:r>
                      <a:endParaRPr lang="el-GR" sz="1100" b="1" i="0" u="none" strike="noStrike" dirty="0">
                        <a:solidFill>
                          <a:srgbClr val="000000"/>
                        </a:solidFill>
                        <a:effectLst/>
                        <a:latin typeface="Verdana" panose="020B0604030504040204" pitchFamily="34" charset="0"/>
                      </a:endParaRPr>
                    </a:p>
                  </a:txBody>
                  <a:tcPr marL="6859" marR="6859" marT="6861" marB="0"/>
                </a:tc>
                <a:tc>
                  <a:txBody>
                    <a:bodyPr/>
                    <a:lstStyle/>
                    <a:p>
                      <a:pPr algn="r" fontAlgn="t"/>
                      <a:r>
                        <a:rPr lang="en-US" sz="1100" u="none" strike="noStrike" dirty="0">
                          <a:effectLst/>
                        </a:rPr>
                        <a:t>1.120.220,10 €</a:t>
                      </a:r>
                      <a:endParaRPr lang="en-US" sz="1100" b="0" i="0" u="none" strike="noStrike" dirty="0">
                        <a:solidFill>
                          <a:srgbClr val="000000"/>
                        </a:solidFill>
                        <a:effectLst/>
                        <a:latin typeface="Verdana" panose="020B0604030504040204" pitchFamily="34" charset="0"/>
                      </a:endParaRPr>
                    </a:p>
                  </a:txBody>
                  <a:tcPr marL="6859" marR="6859" marT="6861" marB="0"/>
                </a:tc>
                <a:tc>
                  <a:txBody>
                    <a:bodyPr/>
                    <a:lstStyle/>
                    <a:p>
                      <a:pPr algn="r" fontAlgn="t"/>
                      <a:r>
                        <a:rPr lang="en-US" sz="1100" u="none" strike="noStrike" dirty="0">
                          <a:effectLst/>
                        </a:rPr>
                        <a:t>880.881,35 €</a:t>
                      </a:r>
                      <a:endParaRPr lang="en-US" sz="1100" b="0" i="0" u="none" strike="noStrike" dirty="0">
                        <a:solidFill>
                          <a:srgbClr val="000000"/>
                        </a:solidFill>
                        <a:effectLst/>
                        <a:latin typeface="Verdana" panose="020B0604030504040204" pitchFamily="34" charset="0"/>
                      </a:endParaRPr>
                    </a:p>
                  </a:txBody>
                  <a:tcPr marL="6859" marR="6859" marT="6861" marB="0"/>
                </a:tc>
                <a:tc>
                  <a:txBody>
                    <a:bodyPr/>
                    <a:lstStyle/>
                    <a:p>
                      <a:pPr algn="r" fontAlgn="t"/>
                      <a:r>
                        <a:rPr lang="en-US" sz="1100" u="none" strike="noStrike">
                          <a:effectLst/>
                        </a:rPr>
                        <a:t>239.338,75 €</a:t>
                      </a:r>
                      <a:endParaRPr lang="en-US" sz="1100" b="0" i="0" u="none" strike="noStrike">
                        <a:solidFill>
                          <a:srgbClr val="000000"/>
                        </a:solidFill>
                        <a:effectLst/>
                        <a:latin typeface="Verdana" panose="020B0604030504040204" pitchFamily="34" charset="0"/>
                      </a:endParaRPr>
                    </a:p>
                  </a:txBody>
                  <a:tcPr marL="6859" marR="6859" marT="6861" marB="0"/>
                </a:tc>
                <a:extLst>
                  <a:ext uri="{0D108BD9-81ED-4DB2-BD59-A6C34878D82A}">
                    <a16:rowId xmlns:a16="http://schemas.microsoft.com/office/drawing/2014/main" val="10001"/>
                  </a:ext>
                </a:extLst>
              </a:tr>
              <a:tr h="175816">
                <a:tc>
                  <a:txBody>
                    <a:bodyPr/>
                    <a:lstStyle/>
                    <a:p>
                      <a:pPr algn="r" fontAlgn="t"/>
                      <a:r>
                        <a:rPr lang="el-GR" sz="1100" u="none" strike="noStrike" dirty="0">
                          <a:effectLst/>
                        </a:rPr>
                        <a:t>Εθνικοί πόροι-Δημόσια χρηματοδότηση </a:t>
                      </a:r>
                      <a:endParaRPr lang="el-GR" sz="1100" b="1" i="1" u="none" strike="noStrike" dirty="0">
                        <a:solidFill>
                          <a:srgbClr val="000000"/>
                        </a:solidFill>
                        <a:effectLst/>
                        <a:latin typeface="Verdana" panose="020B0604030504040204" pitchFamily="34" charset="0"/>
                      </a:endParaRPr>
                    </a:p>
                  </a:txBody>
                  <a:tcPr marL="6859" marR="6859" marT="6861" marB="0"/>
                </a:tc>
                <a:tc>
                  <a:txBody>
                    <a:bodyPr/>
                    <a:lstStyle/>
                    <a:p>
                      <a:pPr algn="r" fontAlgn="t"/>
                      <a:r>
                        <a:rPr lang="en-US" sz="1100" u="none" strike="noStrike" dirty="0">
                          <a:effectLst/>
                        </a:rPr>
                        <a:t>197.685,90 €</a:t>
                      </a:r>
                      <a:endParaRPr lang="en-US" sz="1100" b="0" i="0" u="none" strike="noStrike" dirty="0">
                        <a:solidFill>
                          <a:srgbClr val="000000"/>
                        </a:solidFill>
                        <a:effectLst/>
                        <a:latin typeface="Verdana" panose="020B0604030504040204" pitchFamily="34" charset="0"/>
                      </a:endParaRPr>
                    </a:p>
                  </a:txBody>
                  <a:tcPr marL="6859" marR="6859" marT="6861" marB="0"/>
                </a:tc>
                <a:tc>
                  <a:txBody>
                    <a:bodyPr/>
                    <a:lstStyle/>
                    <a:p>
                      <a:pPr algn="r" fontAlgn="t"/>
                      <a:r>
                        <a:rPr lang="en-US" sz="1100" u="none" strike="noStrike" dirty="0">
                          <a:effectLst/>
                        </a:rPr>
                        <a:t>155.449,65 €</a:t>
                      </a:r>
                      <a:endParaRPr lang="en-US" sz="1100" b="0" i="0" u="none" strike="noStrike" dirty="0">
                        <a:solidFill>
                          <a:srgbClr val="000000"/>
                        </a:solidFill>
                        <a:effectLst/>
                        <a:latin typeface="Verdana" panose="020B0604030504040204" pitchFamily="34" charset="0"/>
                      </a:endParaRPr>
                    </a:p>
                  </a:txBody>
                  <a:tcPr marL="6859" marR="6859" marT="6861" marB="0"/>
                </a:tc>
                <a:tc>
                  <a:txBody>
                    <a:bodyPr/>
                    <a:lstStyle/>
                    <a:p>
                      <a:pPr algn="r" fontAlgn="t"/>
                      <a:r>
                        <a:rPr lang="en-US" sz="1100" u="none" strike="noStrike" dirty="0">
                          <a:effectLst/>
                        </a:rPr>
                        <a:t>42.236,25 €</a:t>
                      </a:r>
                      <a:endParaRPr lang="en-US" sz="1100" b="0" i="0" u="none" strike="noStrike" dirty="0">
                        <a:solidFill>
                          <a:srgbClr val="000000"/>
                        </a:solidFill>
                        <a:effectLst/>
                        <a:latin typeface="Verdana" panose="020B0604030504040204" pitchFamily="34" charset="0"/>
                      </a:endParaRPr>
                    </a:p>
                  </a:txBody>
                  <a:tcPr marL="6859" marR="6859" marT="6861" marB="0"/>
                </a:tc>
                <a:extLst>
                  <a:ext uri="{0D108BD9-81ED-4DB2-BD59-A6C34878D82A}">
                    <a16:rowId xmlns:a16="http://schemas.microsoft.com/office/drawing/2014/main" val="10002"/>
                  </a:ext>
                </a:extLst>
              </a:tr>
              <a:tr h="175816">
                <a:tc>
                  <a:txBody>
                    <a:bodyPr/>
                    <a:lstStyle/>
                    <a:p>
                      <a:pPr algn="r" fontAlgn="t"/>
                      <a:r>
                        <a:rPr lang="el-GR" sz="1100" u="none" strike="noStrike" dirty="0">
                          <a:solidFill>
                            <a:schemeClr val="tx2"/>
                          </a:solidFill>
                          <a:effectLst/>
                        </a:rPr>
                        <a:t>Συνολικός προϋπολογισμός</a:t>
                      </a:r>
                      <a:endParaRPr lang="el-GR" sz="1100" b="1" i="0" u="none" strike="noStrike" dirty="0">
                        <a:solidFill>
                          <a:schemeClr val="tx2"/>
                        </a:solidFill>
                        <a:effectLst/>
                        <a:latin typeface="Verdana" panose="020B0604030504040204" pitchFamily="34" charset="0"/>
                      </a:endParaRPr>
                    </a:p>
                  </a:txBody>
                  <a:tcPr marL="6859" marR="6859" marT="6861" marB="0"/>
                </a:tc>
                <a:tc>
                  <a:txBody>
                    <a:bodyPr/>
                    <a:lstStyle/>
                    <a:p>
                      <a:pPr algn="r" fontAlgn="t"/>
                      <a:r>
                        <a:rPr lang="en-US" sz="1100" b="1" u="none" strike="noStrike" dirty="0">
                          <a:solidFill>
                            <a:srgbClr val="C00000"/>
                          </a:solidFill>
                          <a:effectLst/>
                        </a:rPr>
                        <a:t>1.317.906,00 €</a:t>
                      </a:r>
                      <a:endParaRPr lang="en-US" sz="1100" b="1" i="0" u="none" strike="noStrike" dirty="0">
                        <a:solidFill>
                          <a:srgbClr val="C00000"/>
                        </a:solidFill>
                        <a:effectLst/>
                        <a:latin typeface="Verdana" panose="020B0604030504040204" pitchFamily="34" charset="0"/>
                      </a:endParaRPr>
                    </a:p>
                  </a:txBody>
                  <a:tcPr marL="6859" marR="6859" marT="6861" marB="0"/>
                </a:tc>
                <a:tc>
                  <a:txBody>
                    <a:bodyPr/>
                    <a:lstStyle/>
                    <a:p>
                      <a:pPr algn="r" fontAlgn="t"/>
                      <a:r>
                        <a:rPr lang="en-US" sz="1100" u="none" strike="noStrike" dirty="0">
                          <a:solidFill>
                            <a:schemeClr val="tx2"/>
                          </a:solidFill>
                          <a:effectLst/>
                        </a:rPr>
                        <a:t>1.036.331,00 €</a:t>
                      </a:r>
                      <a:endParaRPr lang="en-US" sz="1100" b="0" i="0" u="none" strike="noStrike" dirty="0">
                        <a:solidFill>
                          <a:schemeClr val="tx2"/>
                        </a:solidFill>
                        <a:effectLst/>
                        <a:latin typeface="Verdana" panose="020B0604030504040204" pitchFamily="34" charset="0"/>
                      </a:endParaRPr>
                    </a:p>
                  </a:txBody>
                  <a:tcPr marL="6859" marR="6859" marT="6861" marB="0"/>
                </a:tc>
                <a:tc>
                  <a:txBody>
                    <a:bodyPr/>
                    <a:lstStyle/>
                    <a:p>
                      <a:pPr algn="r" fontAlgn="t"/>
                      <a:r>
                        <a:rPr lang="en-US" sz="1100" b="1" u="none" strike="noStrike" dirty="0">
                          <a:solidFill>
                            <a:schemeClr val="tx2"/>
                          </a:solidFill>
                          <a:effectLst/>
                        </a:rPr>
                        <a:t>281.575,00 €</a:t>
                      </a:r>
                      <a:endParaRPr lang="en-US" sz="1100" b="1" i="0" u="none" strike="noStrike" dirty="0">
                        <a:solidFill>
                          <a:schemeClr val="tx2"/>
                        </a:solidFill>
                        <a:effectLst/>
                        <a:latin typeface="Verdana" panose="020B0604030504040204" pitchFamily="34" charset="0"/>
                      </a:endParaRPr>
                    </a:p>
                  </a:txBody>
                  <a:tcPr marL="6859" marR="6859" marT="6861" marB="0"/>
                </a:tc>
                <a:extLst>
                  <a:ext uri="{0D108BD9-81ED-4DB2-BD59-A6C34878D82A}">
                    <a16:rowId xmlns:a16="http://schemas.microsoft.com/office/drawing/2014/main" val="10003"/>
                  </a:ext>
                </a:extLst>
              </a:tr>
            </a:tbl>
          </a:graphicData>
        </a:graphic>
      </p:graphicFrame>
      <p:pic>
        <p:nvPicPr>
          <p:cNvPr id="8224" name="Picture 4">
            <a:extLst>
              <a:ext uri="{FF2B5EF4-FFF2-40B4-BE49-F238E27FC236}">
                <a16:creationId xmlns:a16="http://schemas.microsoft.com/office/drawing/2014/main" id="{CB93D1ED-95C9-A4C8-3BBB-A346D394B0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352" t="48573" r="38757" b="27103"/>
          <a:stretch>
            <a:fillRect/>
          </a:stretch>
        </p:blipFill>
        <p:spPr bwMode="auto">
          <a:xfrm>
            <a:off x="2987675" y="3562350"/>
            <a:ext cx="3471863"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5" name="TextBox 5">
            <a:extLst>
              <a:ext uri="{FF2B5EF4-FFF2-40B4-BE49-F238E27FC236}">
                <a16:creationId xmlns:a16="http://schemas.microsoft.com/office/drawing/2014/main" id="{5D3C047F-1361-FB8C-F866-151C7EC42A54}"/>
              </a:ext>
            </a:extLst>
          </p:cNvPr>
          <p:cNvSpPr txBox="1">
            <a:spLocks noChangeArrowheads="1"/>
          </p:cNvSpPr>
          <p:nvPr/>
        </p:nvSpPr>
        <p:spPr bwMode="auto">
          <a:xfrm>
            <a:off x="4932363" y="4410075"/>
            <a:ext cx="1295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fontAlgn="ctr"/>
            <a:r>
              <a:rPr lang="el-GR" altLang="en-US" sz="1000" b="1"/>
              <a:t>Κύπρος</a:t>
            </a:r>
            <a:endParaRPr lang="el-GR" altLang="en-US" sz="1000" b="1">
              <a:solidFill>
                <a:srgbClr val="000000"/>
              </a:solidFill>
            </a:endParaRPr>
          </a:p>
        </p:txBody>
      </p:sp>
      <p:sp>
        <p:nvSpPr>
          <p:cNvPr id="8226" name="TextBox 6">
            <a:extLst>
              <a:ext uri="{FF2B5EF4-FFF2-40B4-BE49-F238E27FC236}">
                <a16:creationId xmlns:a16="http://schemas.microsoft.com/office/drawing/2014/main" id="{6BAB526B-D6CF-FA5C-24B6-6392DB5A96CD}"/>
              </a:ext>
            </a:extLst>
          </p:cNvPr>
          <p:cNvSpPr txBox="1">
            <a:spLocks noChangeArrowheads="1"/>
          </p:cNvSpPr>
          <p:nvPr/>
        </p:nvSpPr>
        <p:spPr bwMode="auto">
          <a:xfrm>
            <a:off x="3000375" y="3562350"/>
            <a:ext cx="1295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fontAlgn="ctr"/>
            <a:r>
              <a:rPr lang="el-GR" altLang="en-US" sz="1000" b="1"/>
              <a:t>Ελλάδα</a:t>
            </a:r>
            <a:endParaRPr lang="el-GR" altLang="en-US" sz="1000" b="1">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1">
            <a:extLst>
              <a:ext uri="{FF2B5EF4-FFF2-40B4-BE49-F238E27FC236}">
                <a16:creationId xmlns:a16="http://schemas.microsoft.com/office/drawing/2014/main" id="{9CBA07BD-BEE4-3A07-EAA4-593FA54CBF27}"/>
              </a:ext>
            </a:extLst>
          </p:cNvPr>
          <p:cNvSpPr>
            <a:spLocks noGrp="1"/>
          </p:cNvSpPr>
          <p:nvPr>
            <p:ph type="title"/>
          </p:nvPr>
        </p:nvSpPr>
        <p:spPr>
          <a:xfrm>
            <a:off x="312738" y="1550988"/>
            <a:ext cx="8229600" cy="504825"/>
          </a:xfrm>
        </p:spPr>
        <p:txBody>
          <a:bodyPr/>
          <a:lstStyle/>
          <a:p>
            <a:pPr eaLnBrk="1" hangingPunct="1"/>
            <a:br>
              <a:rPr lang="en-US" altLang="en-US" sz="1800" b="1">
                <a:latin typeface="Arial" panose="020B0604020202020204" pitchFamily="34" charset="0"/>
              </a:rPr>
            </a:br>
            <a:br>
              <a:rPr lang="en-US" altLang="en-US" sz="1800" b="1">
                <a:latin typeface="Arial" panose="020B0604020202020204" pitchFamily="34" charset="0"/>
              </a:rPr>
            </a:br>
            <a:r>
              <a:rPr lang="el-GR" altLang="en-US" sz="1800" b="1">
                <a:latin typeface="Arial" panose="020B0604020202020204" pitchFamily="34" charset="0"/>
              </a:rPr>
              <a:t>Προϋπολογισμός έργου </a:t>
            </a:r>
            <a:r>
              <a:rPr lang="en-US" altLang="en-US" sz="1800" b="1">
                <a:latin typeface="Arial" panose="020B0604020202020204" pitchFamily="34" charset="0"/>
              </a:rPr>
              <a:t>PoSEC</a:t>
            </a:r>
            <a:r>
              <a:rPr lang="el-GR" altLang="en-US" sz="1800" b="1">
                <a:latin typeface="Arial" panose="020B0604020202020204" pitchFamily="34" charset="0"/>
              </a:rPr>
              <a:t> ανά είδος δαπάνης</a:t>
            </a:r>
            <a:br>
              <a:rPr lang="el-GR" altLang="en-US" sz="1800" b="1">
                <a:latin typeface="Arial" panose="020B0604020202020204" pitchFamily="34" charset="0"/>
              </a:rPr>
            </a:br>
            <a:endParaRPr lang="el-GR" altLang="el-GR"/>
          </a:p>
        </p:txBody>
      </p:sp>
      <p:pic>
        <p:nvPicPr>
          <p:cNvPr id="9219" name="Θέση περιεχομένου 2">
            <a:extLst>
              <a:ext uri="{FF2B5EF4-FFF2-40B4-BE49-F238E27FC236}">
                <a16:creationId xmlns:a16="http://schemas.microsoft.com/office/drawing/2014/main" id="{5D452760-E4E1-C70E-00B6-2C771B4E17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5661025"/>
            <a:ext cx="8229600" cy="1196975"/>
          </a:xfrm>
        </p:spPr>
      </p:pic>
      <p:pic>
        <p:nvPicPr>
          <p:cNvPr id="9220" name="Picture 1">
            <a:extLst>
              <a:ext uri="{FF2B5EF4-FFF2-40B4-BE49-F238E27FC236}">
                <a16:creationId xmlns:a16="http://schemas.microsoft.com/office/drawing/2014/main" id="{A5984599-8F38-486E-9465-707C9D90AB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23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a:extLst>
              <a:ext uri="{FF2B5EF4-FFF2-40B4-BE49-F238E27FC236}">
                <a16:creationId xmlns:a16="http://schemas.microsoft.com/office/drawing/2014/main" id="{C9DB9C7E-B5F7-0992-D0F0-62C26355C636}"/>
              </a:ext>
            </a:extLst>
          </p:cNvPr>
          <p:cNvGraphicFramePr>
            <a:graphicFrameLocks noGrp="1"/>
          </p:cNvGraphicFramePr>
          <p:nvPr/>
        </p:nvGraphicFramePr>
        <p:xfrm>
          <a:off x="395288" y="2349500"/>
          <a:ext cx="8229600" cy="681974"/>
        </p:xfrm>
        <a:graphic>
          <a:graphicData uri="http://schemas.openxmlformats.org/drawingml/2006/table">
            <a:tbl>
              <a:tblPr>
                <a:tableStyleId>{5C22544A-7EE6-4342-B048-85BDC9FD1C3A}</a:tableStyleId>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507925">
                <a:tc>
                  <a:txBody>
                    <a:bodyPr/>
                    <a:lstStyle/>
                    <a:p>
                      <a:pPr algn="ctr" fontAlgn="ctr"/>
                      <a:r>
                        <a:rPr lang="el-GR" sz="1100" u="none" strike="noStrike" dirty="0">
                          <a:effectLst/>
                        </a:rPr>
                        <a:t>Δαπάνες Προσωπικού</a:t>
                      </a:r>
                      <a:endParaRPr lang="el-GR" sz="1100" b="1" i="0" u="none" strike="noStrike" dirty="0">
                        <a:solidFill>
                          <a:srgbClr val="000000"/>
                        </a:solidFill>
                        <a:effectLst/>
                        <a:latin typeface="Verdana" panose="020B0604030504040204" pitchFamily="34" charset="0"/>
                      </a:endParaRPr>
                    </a:p>
                  </a:txBody>
                  <a:tcPr marL="5715" marR="5715" marT="5707" marB="0" anchor="ctr"/>
                </a:tc>
                <a:tc>
                  <a:txBody>
                    <a:bodyPr/>
                    <a:lstStyle/>
                    <a:p>
                      <a:pPr algn="ctr" fontAlgn="ctr"/>
                      <a:r>
                        <a:rPr lang="el-GR" sz="1100" u="none" strike="noStrike" dirty="0">
                          <a:effectLst/>
                        </a:rPr>
                        <a:t>Δαπάνες </a:t>
                      </a:r>
                      <a:r>
                        <a:rPr lang="el-GR" sz="1100" u="none" strike="noStrike" dirty="0" err="1">
                          <a:effectLst/>
                        </a:rPr>
                        <a:t>ταξιδίου</a:t>
                      </a:r>
                      <a:r>
                        <a:rPr lang="el-GR" sz="1100" u="none" strike="noStrike" dirty="0">
                          <a:effectLst/>
                        </a:rPr>
                        <a:t> και διαμονής</a:t>
                      </a:r>
                      <a:endParaRPr lang="el-GR" sz="1100" b="1" i="0" u="none" strike="noStrike" dirty="0">
                        <a:solidFill>
                          <a:srgbClr val="000000"/>
                        </a:solidFill>
                        <a:effectLst/>
                        <a:latin typeface="Verdana" panose="020B0604030504040204" pitchFamily="34" charset="0"/>
                      </a:endParaRPr>
                    </a:p>
                  </a:txBody>
                  <a:tcPr marL="5715" marR="5715" marT="5707" marB="0" anchor="ctr"/>
                </a:tc>
                <a:tc>
                  <a:txBody>
                    <a:bodyPr/>
                    <a:lstStyle/>
                    <a:p>
                      <a:pPr algn="ctr" fontAlgn="ctr"/>
                      <a:r>
                        <a:rPr lang="el-GR" sz="1100" u="none" strike="noStrike" dirty="0">
                          <a:effectLst/>
                        </a:rPr>
                        <a:t>Εξωτερική εμπειρογνωμοσύνη &amp; Υπηρεσίες</a:t>
                      </a:r>
                      <a:endParaRPr lang="el-GR" sz="1100" b="1" i="0" u="none" strike="noStrike" dirty="0">
                        <a:solidFill>
                          <a:srgbClr val="000000"/>
                        </a:solidFill>
                        <a:effectLst/>
                        <a:latin typeface="Verdana" panose="020B0604030504040204" pitchFamily="34" charset="0"/>
                      </a:endParaRPr>
                    </a:p>
                  </a:txBody>
                  <a:tcPr marL="5715" marR="5715" marT="5707" marB="0" anchor="ctr"/>
                </a:tc>
                <a:tc>
                  <a:txBody>
                    <a:bodyPr/>
                    <a:lstStyle/>
                    <a:p>
                      <a:pPr algn="ctr" fontAlgn="ctr"/>
                      <a:r>
                        <a:rPr lang="el-GR" sz="1100" u="none" strike="noStrike" dirty="0">
                          <a:effectLst/>
                        </a:rPr>
                        <a:t>Εξοπλισμός</a:t>
                      </a:r>
                      <a:endParaRPr lang="el-GR" sz="1100" b="1" i="0" u="none" strike="noStrike" dirty="0">
                        <a:solidFill>
                          <a:srgbClr val="000000"/>
                        </a:solidFill>
                        <a:effectLst/>
                        <a:latin typeface="Verdana" panose="020B0604030504040204" pitchFamily="34" charset="0"/>
                      </a:endParaRPr>
                    </a:p>
                  </a:txBody>
                  <a:tcPr marL="5715" marR="5715" marT="5707" marB="0" anchor="ctr"/>
                </a:tc>
                <a:tc>
                  <a:txBody>
                    <a:bodyPr/>
                    <a:lstStyle/>
                    <a:p>
                      <a:pPr algn="ctr" fontAlgn="ctr"/>
                      <a:r>
                        <a:rPr lang="el-GR" sz="1100" u="none" strike="noStrike" dirty="0">
                          <a:effectLst/>
                        </a:rPr>
                        <a:t>Επενδύσεις /Υποδομή</a:t>
                      </a:r>
                      <a:endParaRPr lang="el-GR" sz="1100" b="1" i="0" u="none" strike="noStrike" dirty="0">
                        <a:solidFill>
                          <a:srgbClr val="000000"/>
                        </a:solidFill>
                        <a:effectLst/>
                        <a:latin typeface="Verdana" panose="020B0604030504040204" pitchFamily="34" charset="0"/>
                      </a:endParaRPr>
                    </a:p>
                  </a:txBody>
                  <a:tcPr marL="5715" marR="5715" marT="5707" marB="0" anchor="ctr"/>
                </a:tc>
                <a:tc>
                  <a:txBody>
                    <a:bodyPr/>
                    <a:lstStyle/>
                    <a:p>
                      <a:pPr algn="ctr" fontAlgn="ctr"/>
                      <a:r>
                        <a:rPr lang="el-GR" sz="1100" u="none" strike="noStrike" dirty="0">
                          <a:effectLst/>
                        </a:rPr>
                        <a:t>Σύνολο</a:t>
                      </a:r>
                      <a:endParaRPr lang="el-GR" sz="1100" b="1" i="0" u="none" strike="noStrike" dirty="0">
                        <a:solidFill>
                          <a:srgbClr val="000000"/>
                        </a:solidFill>
                        <a:effectLst/>
                        <a:latin typeface="Verdana" panose="020B0604030504040204" pitchFamily="34" charset="0"/>
                      </a:endParaRPr>
                    </a:p>
                  </a:txBody>
                  <a:tcPr marL="5715" marR="5715" marT="5707" marB="0" anchor="ctr"/>
                </a:tc>
                <a:extLst>
                  <a:ext uri="{0D108BD9-81ED-4DB2-BD59-A6C34878D82A}">
                    <a16:rowId xmlns:a16="http://schemas.microsoft.com/office/drawing/2014/main" val="10000"/>
                  </a:ext>
                </a:extLst>
              </a:tr>
              <a:tr h="173113">
                <a:tc>
                  <a:txBody>
                    <a:bodyPr/>
                    <a:lstStyle/>
                    <a:p>
                      <a:pPr algn="r" fontAlgn="t"/>
                      <a:r>
                        <a:rPr lang="en-US" sz="1100" u="none" strike="noStrike">
                          <a:effectLst/>
                        </a:rPr>
                        <a:t>199.981,00 €</a:t>
                      </a:r>
                      <a:endParaRPr lang="en-US" sz="1100" b="1" i="0" u="none" strike="noStrike">
                        <a:solidFill>
                          <a:srgbClr val="000000"/>
                        </a:solidFill>
                        <a:effectLst/>
                        <a:latin typeface="Verdana" panose="020B0604030504040204" pitchFamily="34" charset="0"/>
                      </a:endParaRPr>
                    </a:p>
                  </a:txBody>
                  <a:tcPr marL="5715" marR="5715" marT="5707" marB="0"/>
                </a:tc>
                <a:tc>
                  <a:txBody>
                    <a:bodyPr/>
                    <a:lstStyle/>
                    <a:p>
                      <a:pPr algn="r" fontAlgn="t"/>
                      <a:r>
                        <a:rPr lang="en-US" sz="1100" u="none" strike="noStrike">
                          <a:effectLst/>
                        </a:rPr>
                        <a:t>7.825,00 €</a:t>
                      </a:r>
                      <a:endParaRPr lang="en-US" sz="1100" b="1" i="0" u="none" strike="noStrike">
                        <a:solidFill>
                          <a:srgbClr val="000000"/>
                        </a:solidFill>
                        <a:effectLst/>
                        <a:latin typeface="Verdana" panose="020B0604030504040204" pitchFamily="34" charset="0"/>
                      </a:endParaRPr>
                    </a:p>
                  </a:txBody>
                  <a:tcPr marL="5715" marR="5715" marT="5707" marB="0"/>
                </a:tc>
                <a:tc>
                  <a:txBody>
                    <a:bodyPr/>
                    <a:lstStyle/>
                    <a:p>
                      <a:pPr algn="r" fontAlgn="t"/>
                      <a:r>
                        <a:rPr lang="en-US" sz="1100" u="none" strike="noStrike" dirty="0">
                          <a:effectLst/>
                        </a:rPr>
                        <a:t>134.500,00 €</a:t>
                      </a:r>
                      <a:endParaRPr lang="en-US" sz="1100" b="1" i="0" u="none" strike="noStrike" dirty="0">
                        <a:solidFill>
                          <a:srgbClr val="000000"/>
                        </a:solidFill>
                        <a:effectLst/>
                        <a:latin typeface="Verdana" panose="020B0604030504040204" pitchFamily="34" charset="0"/>
                      </a:endParaRPr>
                    </a:p>
                  </a:txBody>
                  <a:tcPr marL="5715" marR="5715" marT="5707" marB="0"/>
                </a:tc>
                <a:tc>
                  <a:txBody>
                    <a:bodyPr/>
                    <a:lstStyle/>
                    <a:p>
                      <a:pPr algn="r" fontAlgn="t"/>
                      <a:r>
                        <a:rPr lang="en-US" sz="1100" u="none" strike="noStrike" dirty="0">
                          <a:effectLst/>
                        </a:rPr>
                        <a:t>890.600,00 €</a:t>
                      </a:r>
                      <a:endParaRPr lang="en-US" sz="1100" b="1" i="0" u="none" strike="noStrike" dirty="0">
                        <a:solidFill>
                          <a:srgbClr val="000000"/>
                        </a:solidFill>
                        <a:effectLst/>
                        <a:latin typeface="Verdana" panose="020B0604030504040204" pitchFamily="34" charset="0"/>
                      </a:endParaRPr>
                    </a:p>
                  </a:txBody>
                  <a:tcPr marL="5715" marR="5715" marT="5707" marB="0"/>
                </a:tc>
                <a:tc>
                  <a:txBody>
                    <a:bodyPr/>
                    <a:lstStyle/>
                    <a:p>
                      <a:pPr algn="r" fontAlgn="t"/>
                      <a:r>
                        <a:rPr lang="en-US" sz="1100" u="none" strike="noStrike" dirty="0">
                          <a:effectLst/>
                        </a:rPr>
                        <a:t>85.000,00 €</a:t>
                      </a:r>
                      <a:endParaRPr lang="en-US" sz="1100" b="1" i="0" u="none" strike="noStrike" dirty="0">
                        <a:solidFill>
                          <a:srgbClr val="000000"/>
                        </a:solidFill>
                        <a:effectLst/>
                        <a:latin typeface="Verdana" panose="020B0604030504040204" pitchFamily="34" charset="0"/>
                      </a:endParaRPr>
                    </a:p>
                  </a:txBody>
                  <a:tcPr marL="5715" marR="5715" marT="5707" marB="0"/>
                </a:tc>
                <a:tc>
                  <a:txBody>
                    <a:bodyPr/>
                    <a:lstStyle/>
                    <a:p>
                      <a:pPr algn="r" fontAlgn="t"/>
                      <a:r>
                        <a:rPr lang="en-US" sz="1100" b="1" u="none" strike="noStrike" dirty="0">
                          <a:solidFill>
                            <a:srgbClr val="C00000"/>
                          </a:solidFill>
                          <a:effectLst/>
                        </a:rPr>
                        <a:t>1.317.906,00 €</a:t>
                      </a:r>
                      <a:endParaRPr lang="en-US" sz="1100" b="1" i="0" u="none" strike="noStrike" dirty="0">
                        <a:solidFill>
                          <a:srgbClr val="C00000"/>
                        </a:solidFill>
                        <a:effectLst/>
                        <a:latin typeface="Verdana" panose="020B0604030504040204" pitchFamily="34" charset="0"/>
                      </a:endParaRPr>
                    </a:p>
                  </a:txBody>
                  <a:tcPr marL="5715" marR="5715" marT="5707" marB="0"/>
                </a:tc>
                <a:extLst>
                  <a:ext uri="{0D108BD9-81ED-4DB2-BD59-A6C34878D82A}">
                    <a16:rowId xmlns:a16="http://schemas.microsoft.com/office/drawing/2014/main" val="10001"/>
                  </a:ext>
                </a:extLst>
              </a:tr>
            </a:tbl>
          </a:graphicData>
        </a:graphic>
      </p:graphicFrame>
      <p:pic>
        <p:nvPicPr>
          <p:cNvPr id="9244" name="Picture 7">
            <a:extLst>
              <a:ext uri="{FF2B5EF4-FFF2-40B4-BE49-F238E27FC236}">
                <a16:creationId xmlns:a16="http://schemas.microsoft.com/office/drawing/2014/main" id="{91C68BBC-3633-A747-6A00-DA52D00EB7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188" t="30400" r="24725" b="28856"/>
          <a:stretch>
            <a:fillRect/>
          </a:stretch>
        </p:blipFill>
        <p:spPr bwMode="auto">
          <a:xfrm>
            <a:off x="2555875" y="3275013"/>
            <a:ext cx="3744913"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5" name="Picture 9">
            <a:extLst>
              <a:ext uri="{FF2B5EF4-FFF2-40B4-BE49-F238E27FC236}">
                <a16:creationId xmlns:a16="http://schemas.microsoft.com/office/drawing/2014/main" id="{59735F42-6572-7F06-FD72-7C9A96CF88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7025" t="73801" r="25841" b="15512"/>
          <a:stretch>
            <a:fillRect/>
          </a:stretch>
        </p:blipFill>
        <p:spPr bwMode="auto">
          <a:xfrm>
            <a:off x="2195513" y="5424488"/>
            <a:ext cx="3671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Τίτλος 1">
            <a:extLst>
              <a:ext uri="{FF2B5EF4-FFF2-40B4-BE49-F238E27FC236}">
                <a16:creationId xmlns:a16="http://schemas.microsoft.com/office/drawing/2014/main" id="{AABD751A-407D-C3D4-D093-F2FA6C17B677}"/>
              </a:ext>
            </a:extLst>
          </p:cNvPr>
          <p:cNvSpPr>
            <a:spLocks noGrp="1"/>
          </p:cNvSpPr>
          <p:nvPr>
            <p:ph type="title"/>
          </p:nvPr>
        </p:nvSpPr>
        <p:spPr>
          <a:xfrm>
            <a:off x="2689225" y="1166813"/>
            <a:ext cx="3765550" cy="504825"/>
          </a:xfrm>
        </p:spPr>
        <p:txBody>
          <a:bodyPr/>
          <a:lstStyle/>
          <a:p>
            <a:pPr eaLnBrk="1" hangingPunct="1"/>
            <a:r>
              <a:rPr lang="el-GR" altLang="en-US" sz="1800" b="1">
                <a:latin typeface="Verdana" panose="020B0604030504040204" pitchFamily="34" charset="0"/>
              </a:rPr>
              <a:t>Προϋπολογισμός Δ.Λ.Τ.Μ. </a:t>
            </a:r>
            <a:endParaRPr lang="el-GR" altLang="el-GR"/>
          </a:p>
        </p:txBody>
      </p:sp>
      <p:pic>
        <p:nvPicPr>
          <p:cNvPr id="10243" name="Θέση περιεχομένου 2">
            <a:extLst>
              <a:ext uri="{FF2B5EF4-FFF2-40B4-BE49-F238E27FC236}">
                <a16:creationId xmlns:a16="http://schemas.microsoft.com/office/drawing/2014/main" id="{307EB144-B80F-638B-85E9-9555E5F2AE2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5661025"/>
            <a:ext cx="8229600" cy="1196975"/>
          </a:xfrm>
        </p:spPr>
      </p:pic>
      <p:pic>
        <p:nvPicPr>
          <p:cNvPr id="10244" name="Picture 1">
            <a:extLst>
              <a:ext uri="{FF2B5EF4-FFF2-40B4-BE49-F238E27FC236}">
                <a16:creationId xmlns:a16="http://schemas.microsoft.com/office/drawing/2014/main" id="{7297D980-B716-086B-D596-167A235CE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23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6">
            <a:extLst>
              <a:ext uri="{FF2B5EF4-FFF2-40B4-BE49-F238E27FC236}">
                <a16:creationId xmlns:a16="http://schemas.microsoft.com/office/drawing/2014/main" id="{A5704CD6-C640-4333-1295-539FCD1A8465}"/>
              </a:ext>
            </a:extLst>
          </p:cNvPr>
          <p:cNvPicPr>
            <a:picLocks noChangeAspect="1"/>
          </p:cNvPicPr>
          <p:nvPr/>
        </p:nvPicPr>
        <p:blipFill>
          <a:blip r:embed="rId4">
            <a:extLst>
              <a:ext uri="{28A0092B-C50C-407E-A947-70E740481C1C}">
                <a14:useLocalDpi xmlns:a14="http://schemas.microsoft.com/office/drawing/2010/main" val="0"/>
              </a:ext>
            </a:extLst>
          </a:blip>
          <a:srcRect l="6250" t="28345" r="39624" b="31461"/>
          <a:stretch>
            <a:fillRect/>
          </a:stretch>
        </p:blipFill>
        <p:spPr bwMode="auto">
          <a:xfrm>
            <a:off x="1763713" y="4040188"/>
            <a:ext cx="5184775" cy="2165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610E464-DAE2-C192-10D7-E90A82A9068E}"/>
              </a:ext>
            </a:extLst>
          </p:cNvPr>
          <p:cNvPicPr>
            <a:picLocks noChangeAspect="1"/>
          </p:cNvPicPr>
          <p:nvPr/>
        </p:nvPicPr>
        <p:blipFill rotWithShape="1">
          <a:blip r:embed="rId5"/>
          <a:srcRect l="15655" t="45347" r="53633" b="21053"/>
          <a:stretch/>
        </p:blipFill>
        <p:spPr>
          <a:xfrm>
            <a:off x="731838" y="1681163"/>
            <a:ext cx="3817937" cy="2349500"/>
          </a:xfrm>
          <a:prstGeom prst="rect">
            <a:avLst/>
          </a:prstGeom>
          <a:ln>
            <a:solidFill>
              <a:schemeClr val="bg1">
                <a:lumMod val="75000"/>
              </a:schemeClr>
            </a:solidFill>
          </a:ln>
        </p:spPr>
      </p:pic>
      <p:pic>
        <p:nvPicPr>
          <p:cNvPr id="10247" name="Picture 10">
            <a:extLst>
              <a:ext uri="{FF2B5EF4-FFF2-40B4-BE49-F238E27FC236}">
                <a16:creationId xmlns:a16="http://schemas.microsoft.com/office/drawing/2014/main" id="{37E903FB-AFFE-39A2-A76D-D4A319F55D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2175" y="1749425"/>
            <a:ext cx="3673475"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3505</TotalTime>
  <Words>869</Words>
  <Application>Microsoft Office PowerPoint</Application>
  <PresentationFormat>On-screen Show (4:3)</PresentationFormat>
  <Paragraphs>118</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Verdana</vt:lpstr>
      <vt:lpstr>Arial</vt:lpstr>
      <vt:lpstr>Calibri</vt:lpstr>
      <vt:lpstr>Wingdings</vt:lpstr>
      <vt:lpstr>Θέμα του Office</vt:lpstr>
      <vt:lpstr>PowerPoint Presentation</vt:lpstr>
      <vt:lpstr>PowerPoint Presentation</vt:lpstr>
      <vt:lpstr>PowerPoint Presentation</vt:lpstr>
      <vt:lpstr>PowerPoint Presentation</vt:lpstr>
      <vt:lpstr>PowerPoint Presentation</vt:lpstr>
      <vt:lpstr>PowerPoint Presentation</vt:lpstr>
      <vt:lpstr>  Προϋπολογισμός έργου PoSEC </vt:lpstr>
      <vt:lpstr>  Προϋπολογισμός έργου PoSEC ανά είδος δαπάνης </vt:lpstr>
      <vt:lpstr>Προϋπολογισμός Δ.Λ.Τ.Μ. </vt:lpstr>
      <vt:lpstr>ΣΥΜΒΑΣΕΙΣ Δ.Λ.Τ.Μ.</vt:lpstr>
      <vt:lpstr>Υλοποίηση Π.Ε. Δ.Λ.Τ.Μ.</vt:lpstr>
      <vt:lpstr>ΠΕ 2  Δημοσιότητα και πληροφόρηση </vt:lpstr>
      <vt:lpstr>ΠΕ 2  Δημοσιότητα και πληροφόρηση </vt:lpstr>
      <vt:lpstr>ΠΕ 4.1.1  Ετοιμασία Σχεδίων Έκτακτης Ανάγκης</vt:lpstr>
      <vt:lpstr>ΠΕ 4  Απόκτηση υλικοτεχνικών Υποδομών</vt:lpstr>
      <vt:lpstr>ΠΕ 4  Απόκτηση υλικοτεχνικών Υποδομών</vt:lpstr>
      <vt:lpstr>PowerPoint Presentation</vt:lpstr>
      <vt:lpstr>PowerPoint Presentation</vt:lpstr>
      <vt:lpstr>PowerPoint Presentation</vt:lpstr>
      <vt:lpstr>PowerPoint Presentation</vt:lpstr>
      <vt:lpstr>PowerPoint Presentation</vt:lpstr>
      <vt:lpstr>PowerPoint Presentation</vt:lpstr>
    </vt:vector>
  </TitlesOfParts>
  <Company>INTERREG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vtsiagkante</dc:creator>
  <cp:lastModifiedBy>Nikolaos Chrys. Vardalachos</cp:lastModifiedBy>
  <cp:revision>164</cp:revision>
  <cp:lastPrinted>2017-10-17T07:15:00Z</cp:lastPrinted>
  <dcterms:created xsi:type="dcterms:W3CDTF">2015-10-07T06:50:18Z</dcterms:created>
  <dcterms:modified xsi:type="dcterms:W3CDTF">2023-10-09T15:58:17Z</dcterms:modified>
</cp:coreProperties>
</file>